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8"/>
  </p:notesMasterIdLst>
  <p:sldIdLst>
    <p:sldId id="859" r:id="rId3"/>
    <p:sldId id="860" r:id="rId4"/>
    <p:sldId id="861" r:id="rId5"/>
    <p:sldId id="862" r:id="rId6"/>
    <p:sldId id="863" r:id="rId7"/>
    <p:sldId id="864" r:id="rId8"/>
    <p:sldId id="865" r:id="rId9"/>
    <p:sldId id="866" r:id="rId10"/>
    <p:sldId id="867" r:id="rId11"/>
    <p:sldId id="868" r:id="rId12"/>
    <p:sldId id="869" r:id="rId13"/>
    <p:sldId id="870" r:id="rId14"/>
    <p:sldId id="871" r:id="rId15"/>
    <p:sldId id="872" r:id="rId16"/>
    <p:sldId id="873" r:id="rId17"/>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ABDF2"/>
    <a:srgbClr val="FF0000"/>
    <a:srgbClr val="39B97A"/>
    <a:srgbClr val="1EB26A"/>
    <a:srgbClr val="E3F2E7"/>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1" Type="http://schemas.openxmlformats.org/officeDocument/2006/relationships/tableStyles" Target="tableStyles.xml"/><Relationship Id="rId20" Type="http://schemas.openxmlformats.org/officeDocument/2006/relationships/viewProps" Target="viewProps.xml"/><Relationship Id="rId2" Type="http://schemas.openxmlformats.org/officeDocument/2006/relationships/theme" Target="theme/theme1.xml"/><Relationship Id="rId19" Type="http://schemas.openxmlformats.org/officeDocument/2006/relationships/presProps" Target="presProps.xml"/><Relationship Id="rId18" Type="http://schemas.openxmlformats.org/officeDocument/2006/relationships/notesMaster" Target="notesMasters/notesMaster1.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七年级 上 江苏专版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冲刺训练　</a:t>
            </a:r>
            <a:r>
              <a:rPr lang="en-US" altLang="zh-CN"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5</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p:cNvSpPr txBox="1">
            <a:spLocks noChangeArrowheads="1"/>
          </p:cNvSpPr>
          <p:nvPr/>
        </p:nvSpPr>
        <p:spPr bwMode="auto">
          <a:xfrm>
            <a:off x="3142878" y="1844824"/>
            <a:ext cx="59531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4400" i="0" u="none" strike="noStrike" cap="none" normalizeH="0" baseline="0" dirty="0" smtClean="0">
                <a:ln>
                  <a:noFill/>
                </a:ln>
                <a:solidFill>
                  <a:srgbClr val="FF0000"/>
                </a:solidFill>
                <a:effectLst/>
                <a:latin typeface="宋体" panose="02010600030101010101" pitchFamily="2" charset="-122"/>
              </a:rPr>
              <a:t>√</a:t>
            </a:r>
            <a:endParaRPr kumimoji="0" lang="zh-CN" altLang="zh-CN" sz="1800" i="0" u="none" strike="noStrike" cap="none" normalizeH="0" baseline="0" dirty="0" smtClean="0">
              <a:ln>
                <a:noFill/>
              </a:ln>
              <a:solidFill>
                <a:schemeClr val="tx1"/>
              </a:solidFill>
              <a:effectLst/>
              <a:latin typeface="Arial" panose="020B0604020202020204" pitchFamily="34" charset="0"/>
            </a:endParaRPr>
          </a:p>
        </p:txBody>
      </p:sp>
      <p:sp>
        <p:nvSpPr>
          <p:cNvPr id="3" name="内容占位符 2"/>
          <p:cNvSpPr>
            <a:spLocks noGrp="1"/>
          </p:cNvSpPr>
          <p:nvPr>
            <p:ph idx="1"/>
          </p:nvPr>
        </p:nvSpPr>
        <p:spPr>
          <a:xfrm>
            <a:off x="360854" y="746120"/>
            <a:ext cx="11485848" cy="1684244"/>
          </a:xfrm>
        </p:spPr>
        <p:txBody>
          <a:bodyPr/>
          <a:lstStyle/>
          <a:p>
            <a:pPr indent="609600" hangingPunct="0">
              <a:spcAft>
                <a:spcPts val="0"/>
              </a:spcAft>
              <a:tabLst>
                <a:tab pos="558101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 many kinds of vegetables at the store and they look very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nice</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tomatoes and carrots in a short time</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970530" algn="l"/>
                <a:tab pos="5490845" algn="l"/>
                <a:tab pos="8191500"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finishes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finds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watches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knows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9"/>
          <p:cNvSpPr txBox="1"/>
          <p:nvPr/>
        </p:nvSpPr>
        <p:spPr bwMode="auto">
          <a:xfrm>
            <a:off x="360854" y="2510894"/>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考查动词辨析。句意：艾米在很短的时间内找到了西红柿和胡萝卜。</a:t>
            </a:r>
            <a:r>
              <a:rPr lang="en-US" altLang="zh-CN" b="1" smtClean="0">
                <a:solidFill>
                  <a:srgbClr val="FF0000"/>
                </a:solidFill>
                <a:latin typeface="Times New Roman" panose="02020603050405020304" pitchFamily="18" charset="0"/>
                <a:ea typeface="宋体" panose="02010600030101010101" pitchFamily="2" charset="-122"/>
              </a:rPr>
              <a:t>finish</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完成；</a:t>
            </a:r>
            <a:r>
              <a:rPr lang="en-US" altLang="zh-CN" b="1" smtClean="0">
                <a:solidFill>
                  <a:srgbClr val="FF0000"/>
                </a:solidFill>
                <a:latin typeface="Times New Roman" panose="02020603050405020304" pitchFamily="18" charset="0"/>
                <a:ea typeface="宋体" panose="02010600030101010101" pitchFamily="2" charset="-122"/>
              </a:rPr>
              <a:t>find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找到；</a:t>
            </a:r>
            <a:r>
              <a:rPr lang="en-US" altLang="zh-CN" b="1" smtClean="0">
                <a:solidFill>
                  <a:srgbClr val="FF0000"/>
                </a:solidFill>
                <a:latin typeface="Times New Roman" panose="02020603050405020304" pitchFamily="18" charset="0"/>
                <a:ea typeface="宋体" panose="02010600030101010101" pitchFamily="2" charset="-122"/>
              </a:rPr>
              <a:t>watch</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观看；</a:t>
            </a:r>
            <a:r>
              <a:rPr lang="en-US" altLang="zh-CN" b="1" smtClean="0">
                <a:solidFill>
                  <a:srgbClr val="FF0000"/>
                </a:solidFill>
                <a:latin typeface="Times New Roman" panose="02020603050405020304" pitchFamily="18" charset="0"/>
                <a:ea typeface="宋体" panose="02010600030101010101" pitchFamily="2" charset="-122"/>
              </a:rPr>
              <a:t>know</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知道，了解。根据</a:t>
            </a:r>
            <a:r>
              <a:rPr lang="en-US" altLang="zh-CN" b="1" smtClean="0">
                <a:solidFill>
                  <a:srgbClr val="FF0000"/>
                </a:solidFill>
                <a:latin typeface="Times New Roman" panose="02020603050405020304" pitchFamily="18" charset="0"/>
                <a:ea typeface="宋体" panose="02010600030101010101" pitchFamily="2" charset="-122"/>
              </a:rPr>
              <a:t>“There are many kinds of vegetables at the store and they look very nice</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Amy</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the tomatoes and carrots in a short time</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可知，商店里有很多种蔬菜，艾米一下子就找到了西红柿和胡萝卜。故选</a:t>
            </a:r>
            <a:r>
              <a:rPr lang="en-US" altLang="zh-CN" b="1" smtClean="0">
                <a:solidFill>
                  <a:srgbClr val="FF0000"/>
                </a:solidFill>
                <a:latin typeface="Times New Roman" panose="02020603050405020304" pitchFamily="18" charset="0"/>
                <a:ea typeface="宋体" panose="02010600030101010101" pitchFamily="2" charset="-122"/>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p:cNvSpPr txBox="1">
            <a:spLocks noChangeArrowheads="1"/>
          </p:cNvSpPr>
          <p:nvPr/>
        </p:nvSpPr>
        <p:spPr bwMode="auto">
          <a:xfrm>
            <a:off x="7823398" y="1844824"/>
            <a:ext cx="59531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4400" i="0" u="none" strike="noStrike" cap="none" normalizeH="0" baseline="0" dirty="0" smtClean="0">
                <a:ln>
                  <a:noFill/>
                </a:ln>
                <a:solidFill>
                  <a:srgbClr val="FF0000"/>
                </a:solidFill>
                <a:effectLst/>
                <a:latin typeface="宋体" panose="02010600030101010101" pitchFamily="2" charset="-122"/>
              </a:rPr>
              <a:t>√</a:t>
            </a:r>
            <a:endParaRPr kumimoji="0" lang="zh-CN" altLang="zh-CN" sz="1800" i="0" u="none" strike="noStrike" cap="none" normalizeH="0" baseline="0" dirty="0" smtClean="0">
              <a:ln>
                <a:noFill/>
              </a:ln>
              <a:solidFill>
                <a:schemeClr val="tx1"/>
              </a:solidFill>
              <a:effectLst/>
              <a:latin typeface="Arial" panose="020B0604020202020204" pitchFamily="34" charset="0"/>
            </a:endParaRPr>
          </a:p>
        </p:txBody>
      </p:sp>
      <p:sp>
        <p:nvSpPr>
          <p:cNvPr id="3" name="内容占位符 2"/>
          <p:cNvSpPr>
            <a:spLocks noGrp="1"/>
          </p:cNvSpPr>
          <p:nvPr>
            <p:ph idx="1"/>
          </p:nvPr>
        </p:nvSpPr>
        <p:spPr>
          <a:xfrm>
            <a:off x="360854" y="746120"/>
            <a:ext cx="11485848" cy="1754326"/>
          </a:xfrm>
        </p:spPr>
        <p:txBody>
          <a:bodyPr/>
          <a:lstStyle/>
          <a:p>
            <a:pPr indent="609600" hangingPunct="0">
              <a:spcAft>
                <a:spcPts val="0"/>
              </a:spcAft>
              <a:tabLst>
                <a:tab pos="558101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Amy looks at the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the vegetables and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reads,“Tomatoes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dollars for one pound and carrots are three dollars for two pounds</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defTabSz="1094105" hangingPunct="0">
              <a:spcAft>
                <a:spcPts val="0"/>
              </a:spcAft>
              <a:tabLst>
                <a:tab pos="3054350" algn="l"/>
              </a:tabLst>
            </a:pPr>
            <a:r>
              <a:rPr lang="en-US" altLang="zh-CN" dirty="0" smtClean="0">
                <a:solidFill>
                  <a:srgbClr val="00B0F0"/>
                </a:solidFill>
                <a:latin typeface="Times New Roman" panose="02020603050405020304" pitchFamily="18" charset="0"/>
                <a:ea typeface="宋体" panose="02010600030101010101" pitchFamily="2" charset="-122"/>
              </a:rPr>
              <a:t>9</a:t>
            </a:r>
            <a:r>
              <a:rPr lang="en-US" altLang="zh-CN" dirty="0" smtClean="0">
                <a:solidFill>
                  <a:srgbClr val="00B0F0"/>
                </a:solidFill>
                <a:latin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rPr>
              <a:t>A</a:t>
            </a:r>
            <a:r>
              <a:rPr lang="en-US" altLang="zh-CN" dirty="0" smtClean="0">
                <a:solidFill>
                  <a:srgbClr val="000000"/>
                </a:solidFill>
                <a:latin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rPr>
              <a:t>colours</a:t>
            </a:r>
            <a:r>
              <a:rPr lang="en-US" altLang="zh-CN" dirty="0">
                <a:solidFill>
                  <a:srgbClr val="000000"/>
                </a:solidFill>
                <a:latin typeface="Times New Roman" panose="02020603050405020304" pitchFamily="18" charset="0"/>
                <a:ea typeface="宋体" panose="02010600030101010101" pitchFamily="2" charset="-122"/>
              </a:rPr>
              <a:t>	</a:t>
            </a:r>
            <a:r>
              <a:rPr lang="en-US" altLang="zh-CN" dirty="0" err="1">
                <a:solidFill>
                  <a:srgbClr val="000000"/>
                </a:solidFill>
                <a:latin typeface="Times New Roman" panose="02020603050405020304" pitchFamily="18" charset="0"/>
                <a:ea typeface="宋体" panose="02010600030101010101" pitchFamily="2" charset="-122"/>
              </a:rPr>
              <a:t>B</a:t>
            </a:r>
            <a:r>
              <a:rPr lang="en-US" altLang="zh-CN" dirty="0" err="1">
                <a:solidFill>
                  <a:srgbClr val="000000"/>
                </a:solidFill>
                <a:latin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rPr>
              <a:t>numbers</a:t>
            </a:r>
            <a:r>
              <a:rPr lang="en-US" altLang="zh-CN" dirty="0">
                <a:solidFill>
                  <a:srgbClr val="000000"/>
                </a:solidFill>
                <a:latin typeface="Times New Roman" panose="02020603050405020304" pitchFamily="18" charset="0"/>
                <a:ea typeface="宋体" panose="02010600030101010101" pitchFamily="2" charset="-122"/>
              </a:rPr>
              <a:t>	</a:t>
            </a:r>
            <a:r>
              <a:rPr lang="en-US" altLang="zh-CN" dirty="0" err="1">
                <a:solidFill>
                  <a:srgbClr val="000000"/>
                </a:solidFill>
                <a:latin typeface="Times New Roman" panose="02020603050405020304" pitchFamily="18" charset="0"/>
                <a:ea typeface="宋体" panose="02010600030101010101" pitchFamily="2" charset="-122"/>
              </a:rPr>
              <a:t>C</a:t>
            </a:r>
            <a:r>
              <a:rPr lang="en-US" altLang="zh-CN" dirty="0" err="1">
                <a:solidFill>
                  <a:srgbClr val="000000"/>
                </a:solidFill>
                <a:latin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rPr>
              <a:t>photos</a:t>
            </a:r>
            <a:r>
              <a:rPr lang="en-US" altLang="zh-CN" dirty="0">
                <a:solidFill>
                  <a:srgbClr val="000000"/>
                </a:solidFill>
                <a:latin typeface="Times New Roman" panose="02020603050405020304" pitchFamily="18" charset="0"/>
                <a:ea typeface="宋体" panose="02010600030101010101" pitchFamily="2" charset="-122"/>
              </a:rPr>
              <a:t>	</a:t>
            </a:r>
            <a:r>
              <a:rPr lang="en-US" altLang="zh-CN" dirty="0" err="1" smtClean="0">
                <a:solidFill>
                  <a:srgbClr val="000000"/>
                </a:solidFill>
                <a:latin typeface="Times New Roman" panose="02020603050405020304" pitchFamily="18" charset="0"/>
                <a:ea typeface="宋体" panose="02010600030101010101" pitchFamily="2" charset="-122"/>
              </a:rPr>
              <a:t>D</a:t>
            </a:r>
            <a:r>
              <a:rPr lang="en-US" altLang="zh-CN" dirty="0" err="1" smtClean="0">
                <a:solidFill>
                  <a:srgbClr val="000000"/>
                </a:solidFill>
                <a:latin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rPr>
              <a:t>prices</a:t>
            </a: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0"/>
          <p:cNvSpPr txBox="1"/>
          <p:nvPr/>
        </p:nvSpPr>
        <p:spPr bwMode="auto">
          <a:xfrm>
            <a:off x="360854" y="2486903"/>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考查名词辨析。句意：然后艾米看了看蔬菜的价格然后读到，</a:t>
            </a:r>
            <a:r>
              <a:rPr lang="en-US" altLang="zh-CN" b="1" dirty="0" smtClean="0">
                <a:solidFill>
                  <a:srgbClr val="FF0000"/>
                </a:solidFill>
                <a:latin typeface="+mj-ea"/>
                <a:ea typeface="+mj-ea"/>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西红柿是两美元一磅，胡萝卜是三美元两磅。</a:t>
            </a:r>
            <a:r>
              <a:rPr lang="en-US" altLang="zh-CN" b="1" dirty="0" smtClean="0">
                <a:solidFill>
                  <a:srgbClr val="FF0000"/>
                </a:solidFill>
                <a:latin typeface="+mj-ea"/>
                <a:ea typeface="+mj-ea"/>
                <a:cs typeface="Times New Roman" panose="02020603050405020304" pitchFamily="18" charset="0"/>
              </a:rPr>
              <a:t>”</a:t>
            </a:r>
            <a:r>
              <a:rPr lang="en-US" altLang="zh-CN" b="1" dirty="0" err="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colour</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颜色；</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number</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数字；</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photo</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照片；</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price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价格。根据</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dollars for one pound and carrots are three dollars for two pounds</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可知，该处讲的是价格。故选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p:cNvSpPr txBox="1">
            <a:spLocks noChangeArrowheads="1"/>
          </p:cNvSpPr>
          <p:nvPr/>
        </p:nvSpPr>
        <p:spPr bwMode="auto">
          <a:xfrm>
            <a:off x="622598" y="1867471"/>
            <a:ext cx="59531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4400" i="0" u="none" strike="noStrike" cap="none" normalizeH="0" baseline="0" dirty="0" smtClean="0">
                <a:ln>
                  <a:noFill/>
                </a:ln>
                <a:solidFill>
                  <a:srgbClr val="FF0000"/>
                </a:solidFill>
                <a:effectLst/>
                <a:latin typeface="宋体" panose="02010600030101010101" pitchFamily="2" charset="-122"/>
              </a:rPr>
              <a:t>√</a:t>
            </a:r>
            <a:endParaRPr kumimoji="0" lang="zh-CN" altLang="zh-CN" sz="1800" i="0" u="none" strike="noStrike" cap="none" normalizeH="0" baseline="0" dirty="0" smtClean="0">
              <a:ln>
                <a:noFill/>
              </a:ln>
              <a:solidFill>
                <a:schemeClr val="tx1"/>
              </a:solidFill>
              <a:effectLst/>
              <a:latin typeface="Arial" panose="020B0604020202020204" pitchFamily="34" charset="0"/>
            </a:endParaRPr>
          </a:p>
        </p:txBody>
      </p:sp>
      <p:sp>
        <p:nvSpPr>
          <p:cNvPr id="3" name="内容占位符 2"/>
          <p:cNvSpPr>
            <a:spLocks noGrp="1"/>
          </p:cNvSpPr>
          <p:nvPr>
            <p:ph idx="1"/>
          </p:nvPr>
        </p:nvSpPr>
        <p:spPr>
          <a:xfrm>
            <a:off x="360854" y="746120"/>
            <a:ext cx="11485848" cy="1754326"/>
          </a:xfrm>
        </p:spPr>
        <p:txBody>
          <a:bodyPr/>
          <a:lstStyle/>
          <a:p>
            <a:pPr indent="609600" hangingPunct="0">
              <a:spcAft>
                <a:spcPts val="0"/>
              </a:spcAft>
              <a:tabLst>
                <a:tab pos="558101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Amy looks at the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the vegetables and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reads,“Tomatoes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dollars for one pound and carrots are three dollars for two pounds</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defTabSz="1094105" hangingPunct="0">
              <a:spcAft>
                <a:spcPts val="0"/>
              </a:spcAft>
              <a:tabLst>
                <a:tab pos="3054350" algn="l"/>
              </a:tabLst>
            </a:pPr>
            <a:r>
              <a:rPr lang="en-US" altLang="zh-CN" dirty="0" smtClean="0">
                <a:solidFill>
                  <a:srgbClr val="00B0F0"/>
                </a:solidFill>
                <a:latin typeface="Times New Roman" panose="02020603050405020304" pitchFamily="18" charset="0"/>
                <a:ea typeface="宋体" panose="02010600030101010101" pitchFamily="2" charset="-122"/>
              </a:rPr>
              <a:t>10</a:t>
            </a:r>
            <a:r>
              <a:rPr lang="en-US" altLang="zh-CN" dirty="0" smtClean="0">
                <a:solidFill>
                  <a:srgbClr val="00B0F0"/>
                </a:solidFill>
                <a:latin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rPr>
              <a:t>A</a:t>
            </a:r>
            <a:r>
              <a:rPr lang="en-US" altLang="zh-CN" dirty="0" smtClean="0">
                <a:solidFill>
                  <a:srgbClr val="000000"/>
                </a:solidFill>
                <a:latin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rPr>
              <a:t>two</a:t>
            </a:r>
            <a:r>
              <a:rPr lang="en-US" altLang="zh-CN" dirty="0">
                <a:solidFill>
                  <a:srgbClr val="000000"/>
                </a:solidFill>
                <a:latin typeface="Times New Roman" panose="02020603050405020304" pitchFamily="18" charset="0"/>
                <a:ea typeface="宋体" panose="02010600030101010101" pitchFamily="2" charset="-122"/>
              </a:rPr>
              <a:t>	</a:t>
            </a:r>
            <a:r>
              <a:rPr lang="en-US" altLang="zh-CN" dirty="0" err="1">
                <a:solidFill>
                  <a:srgbClr val="000000"/>
                </a:solidFill>
                <a:latin typeface="Times New Roman" panose="02020603050405020304" pitchFamily="18" charset="0"/>
                <a:ea typeface="宋体" panose="02010600030101010101" pitchFamily="2" charset="-122"/>
              </a:rPr>
              <a:t>B</a:t>
            </a:r>
            <a:r>
              <a:rPr lang="en-US" altLang="zh-CN" dirty="0" err="1">
                <a:solidFill>
                  <a:srgbClr val="000000"/>
                </a:solidFill>
                <a:latin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rPr>
              <a:t>three</a:t>
            </a:r>
            <a:r>
              <a:rPr lang="en-US" altLang="zh-CN" dirty="0">
                <a:solidFill>
                  <a:srgbClr val="000000"/>
                </a:solidFill>
                <a:latin typeface="Times New Roman" panose="02020603050405020304" pitchFamily="18" charset="0"/>
                <a:ea typeface="宋体" panose="02010600030101010101" pitchFamily="2" charset="-122"/>
              </a:rPr>
              <a:t>	</a:t>
            </a:r>
            <a:r>
              <a:rPr lang="en-US" altLang="zh-CN" dirty="0" smtClean="0">
                <a:solidFill>
                  <a:srgbClr val="000000"/>
                </a:solidFill>
                <a:latin typeface="Times New Roman" panose="02020603050405020304" pitchFamily="18" charset="0"/>
                <a:ea typeface="宋体" panose="02010600030101010101" pitchFamily="2" charset="-122"/>
              </a:rPr>
              <a:t>	</a:t>
            </a:r>
            <a:r>
              <a:rPr lang="en-US" altLang="zh-CN" dirty="0" err="1" smtClean="0">
                <a:solidFill>
                  <a:srgbClr val="000000"/>
                </a:solidFill>
                <a:latin typeface="Times New Roman" panose="02020603050405020304" pitchFamily="18" charset="0"/>
                <a:ea typeface="宋体" panose="02010600030101010101" pitchFamily="2" charset="-122"/>
              </a:rPr>
              <a:t>C</a:t>
            </a:r>
            <a:r>
              <a:rPr lang="en-US" altLang="zh-CN" dirty="0" err="1" smtClean="0">
                <a:solidFill>
                  <a:srgbClr val="000000"/>
                </a:solidFill>
                <a:latin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rPr>
              <a:t>four</a:t>
            </a:r>
            <a:r>
              <a:rPr lang="en-US" altLang="zh-CN" dirty="0">
                <a:solidFill>
                  <a:srgbClr val="000000"/>
                </a:solidFill>
                <a:latin typeface="Times New Roman" panose="02020603050405020304" pitchFamily="18" charset="0"/>
                <a:ea typeface="宋体" panose="02010600030101010101" pitchFamily="2" charset="-122"/>
              </a:rPr>
              <a:t>	</a:t>
            </a:r>
            <a:r>
              <a:rPr lang="en-US" altLang="zh-CN" dirty="0" smtClean="0">
                <a:solidFill>
                  <a:srgbClr val="000000"/>
                </a:solidFill>
                <a:latin typeface="Times New Roman" panose="02020603050405020304" pitchFamily="18" charset="0"/>
                <a:ea typeface="宋体" panose="02010600030101010101" pitchFamily="2" charset="-122"/>
              </a:rPr>
              <a:t>	</a:t>
            </a:r>
            <a:r>
              <a:rPr lang="en-US" altLang="zh-CN" dirty="0" err="1" smtClean="0">
                <a:solidFill>
                  <a:srgbClr val="000000"/>
                </a:solidFill>
                <a:latin typeface="Times New Roman" panose="02020603050405020304" pitchFamily="18" charset="0"/>
                <a:ea typeface="宋体" panose="02010600030101010101" pitchFamily="2" charset="-122"/>
              </a:rPr>
              <a:t>D</a:t>
            </a:r>
            <a:r>
              <a:rPr lang="en-US" altLang="zh-CN" dirty="0" err="1" smtClean="0">
                <a:solidFill>
                  <a:srgbClr val="000000"/>
                </a:solidFill>
                <a:latin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rPr>
              <a:t>five</a:t>
            </a:r>
            <a:endParaRPr lang="en-US" altLang="zh-CN" dirty="0" smtClean="0">
              <a:solidFill>
                <a:srgbClr val="000000"/>
              </a:solidFill>
              <a:latin typeface="Times New Roman" panose="02020603050405020304" pitchFamily="18" charset="0"/>
              <a:ea typeface="宋体" panose="02010600030101010101" pitchFamily="2" charset="-122"/>
            </a:endParaRPr>
          </a:p>
        </p:txBody>
      </p:sp>
      <p:sp>
        <p:nvSpPr>
          <p:cNvPr id="4" name="内容占位符 11"/>
          <p:cNvSpPr txBox="1"/>
          <p:nvPr/>
        </p:nvSpPr>
        <p:spPr bwMode="auto">
          <a:xfrm>
            <a:off x="360854" y="2560836"/>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考查数词辨析。句意：然后艾米看了看蔬菜的价格然后读到，</a:t>
            </a:r>
            <a:r>
              <a:rPr lang="en-US" altLang="zh-CN" b="1" dirty="0" smtClean="0">
                <a:solidFill>
                  <a:srgbClr val="FF0000"/>
                </a:solidFill>
                <a:latin typeface="+mj-ea"/>
                <a:ea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西红柿是两美元一磅，胡萝卜是三美元两磅。</a:t>
            </a:r>
            <a:r>
              <a:rPr lang="en-US" altLang="zh-CN" b="1" dirty="0" smtClean="0">
                <a:solidFill>
                  <a:srgbClr val="FF0000"/>
                </a:solidFill>
                <a:latin typeface="+mj-ea"/>
                <a:ea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dirty="0" smtClean="0">
                <a:solidFill>
                  <a:srgbClr val="FF0000"/>
                </a:solidFill>
                <a:latin typeface="Times New Roman" panose="02020603050405020304" pitchFamily="18" charset="0"/>
                <a:ea typeface="宋体" panose="02010600030101010101" pitchFamily="2" charset="-122"/>
              </a:rPr>
              <a:t>“three pounds</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磅</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ea typeface="Times New Roman" panose="02020603050405020304" pitchFamily="18" charset="0"/>
              </a:rPr>
              <a:t> </a:t>
            </a:r>
            <a:r>
              <a:rPr lang="en-US" altLang="zh-CN" b="1" dirty="0" smtClean="0">
                <a:solidFill>
                  <a:srgbClr val="FF0000"/>
                </a:solidFill>
                <a:ea typeface="Times New Roman" panose="02020603050405020304" pitchFamily="18" charset="0"/>
              </a:rPr>
              <a:t>of tomatoes and four pounds of </a:t>
            </a:r>
            <a:r>
              <a:rPr lang="en-US" altLang="zh-CN" b="1" dirty="0" err="1" smtClean="0">
                <a:solidFill>
                  <a:srgbClr val="FF0000"/>
                </a:solidFill>
                <a:ea typeface="Times New Roman" panose="02020603050405020304" pitchFamily="18" charset="0"/>
              </a:rPr>
              <a:t>carrots</a:t>
            </a:r>
            <a:r>
              <a:rPr lang="en-US" altLang="zh-CN" b="1" dirty="0" err="1" smtClean="0">
                <a:solidFill>
                  <a:srgbClr val="FF0000"/>
                </a:solidFill>
                <a:latin typeface="Times New Roman" panose="02020603050405020304" pitchFamily="18" charset="0"/>
                <a:ea typeface="宋体" panose="02010600030101010101" pitchFamily="2" charset="-122"/>
              </a:rPr>
              <a:t>”“carrots</a:t>
            </a:r>
            <a:r>
              <a:rPr lang="en-US" altLang="zh-CN" b="1" dirty="0" smtClean="0">
                <a:solidFill>
                  <a:srgbClr val="FF0000"/>
                </a:solidFill>
                <a:latin typeface="Times New Roman" panose="02020603050405020304" pitchFamily="18" charset="0"/>
                <a:ea typeface="宋体" panose="02010600030101010101" pitchFamily="2" charset="-122"/>
              </a:rPr>
              <a:t> are three dollars for two pounds”</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以及</a:t>
            </a:r>
            <a:r>
              <a:rPr lang="en-US" altLang="zh-CN" b="1" dirty="0" smtClean="0">
                <a:solidFill>
                  <a:srgbClr val="FF0000"/>
                </a:solidFill>
                <a:latin typeface="Times New Roman" panose="02020603050405020304" pitchFamily="18" charset="0"/>
                <a:ea typeface="宋体" panose="02010600030101010101" pitchFamily="2" charset="-122"/>
              </a:rPr>
              <a:t>“Twelve dollars</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可知，西红柿是两美元一磅。故选</a:t>
            </a:r>
            <a:r>
              <a:rPr lang="en-US" altLang="zh-CN" b="1" dirty="0" smtClean="0">
                <a:solidFill>
                  <a:srgbClr val="FF0000"/>
                </a:solidFill>
                <a:latin typeface="Times New Roman" panose="02020603050405020304" pitchFamily="18" charset="0"/>
                <a:ea typeface="宋体" panose="02010600030101010101" pitchFamily="2" charset="-122"/>
              </a:rPr>
              <a:t>A</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p:cNvSpPr txBox="1">
            <a:spLocks noChangeArrowheads="1"/>
          </p:cNvSpPr>
          <p:nvPr/>
        </p:nvSpPr>
        <p:spPr bwMode="auto">
          <a:xfrm>
            <a:off x="5735166" y="1844824"/>
            <a:ext cx="59531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4400" i="0" u="none" strike="noStrike" cap="none" normalizeH="0" baseline="0" dirty="0" smtClean="0">
                <a:ln>
                  <a:noFill/>
                </a:ln>
                <a:solidFill>
                  <a:srgbClr val="FF0000"/>
                </a:solidFill>
                <a:effectLst/>
                <a:latin typeface="宋体" panose="02010600030101010101" pitchFamily="2" charset="-122"/>
              </a:rPr>
              <a:t>√</a:t>
            </a:r>
            <a:endParaRPr kumimoji="0" lang="zh-CN" altLang="zh-CN" sz="1800" i="0" u="none" strike="noStrike" cap="none" normalizeH="0" baseline="0" dirty="0" smtClean="0">
              <a:ln>
                <a:noFill/>
              </a:ln>
              <a:solidFill>
                <a:schemeClr val="tx1"/>
              </a:solidFill>
              <a:effectLst/>
              <a:latin typeface="Arial" panose="020B0604020202020204" pitchFamily="34" charset="0"/>
            </a:endParaRPr>
          </a:p>
        </p:txBody>
      </p:sp>
      <p:sp>
        <p:nvSpPr>
          <p:cNvPr id="3" name="内容占位符 2"/>
          <p:cNvSpPr>
            <a:spLocks noGrp="1"/>
          </p:cNvSpPr>
          <p:nvPr>
            <p:ph idx="1"/>
          </p:nvPr>
        </p:nvSpPr>
        <p:spPr>
          <a:xfrm>
            <a:off x="360854" y="746120"/>
            <a:ext cx="11485848" cy="1754326"/>
          </a:xfrm>
        </p:spPr>
        <p:txBody>
          <a:bodyPr/>
          <a:lstStyle/>
          <a:p>
            <a:pPr indent="609600" hangingPunct="0">
              <a:spcAft>
                <a:spcPts val="0"/>
              </a:spcAft>
              <a:tabLst>
                <a:tab pos="558101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Mum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asks,“</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11</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 we need to pay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58101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“Twelve dollars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Amy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says</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140075" algn="l"/>
                <a:tab pos="5579745" algn="l"/>
              </a:tabLst>
            </a:pPr>
            <a:r>
              <a:rPr lang="en-US" altLang="zh-CN" dirty="0" smtClean="0">
                <a:solidFill>
                  <a:srgbClr val="00B0F0"/>
                </a:solidFill>
                <a:latin typeface="Times New Roman" panose="02020603050405020304" pitchFamily="18" charset="0"/>
                <a:ea typeface="宋体" panose="02010600030101010101" pitchFamily="2" charset="-122"/>
              </a:rPr>
              <a:t>11</a:t>
            </a:r>
            <a:r>
              <a:rPr lang="en-US" altLang="zh-CN" dirty="0" smtClean="0">
                <a:solidFill>
                  <a:srgbClr val="00B0F0"/>
                </a:solidFill>
                <a:latin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rPr>
              <a:t>A</a:t>
            </a:r>
            <a:r>
              <a:rPr lang="en-US" altLang="zh-CN" dirty="0" smtClean="0">
                <a:solidFill>
                  <a:srgbClr val="000000"/>
                </a:solidFill>
                <a:latin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rPr>
              <a:t>Why</a:t>
            </a:r>
            <a:r>
              <a:rPr lang="en-US" altLang="zh-CN" dirty="0">
                <a:solidFill>
                  <a:srgbClr val="000000"/>
                </a:solidFill>
                <a:latin typeface="Times New Roman" panose="02020603050405020304" pitchFamily="18" charset="0"/>
                <a:ea typeface="宋体" panose="02010600030101010101" pitchFamily="2" charset="-122"/>
              </a:rPr>
              <a:t>	</a:t>
            </a:r>
            <a:r>
              <a:rPr lang="en-US" altLang="zh-CN" dirty="0" err="1">
                <a:solidFill>
                  <a:srgbClr val="000000"/>
                </a:solidFill>
                <a:latin typeface="Times New Roman" panose="02020603050405020304" pitchFamily="18" charset="0"/>
                <a:ea typeface="宋体" panose="02010600030101010101" pitchFamily="2" charset="-122"/>
              </a:rPr>
              <a:t>B</a:t>
            </a:r>
            <a:r>
              <a:rPr lang="en-US" altLang="zh-CN" dirty="0" err="1">
                <a:solidFill>
                  <a:srgbClr val="000000"/>
                </a:solidFill>
                <a:latin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rPr>
              <a:t>Where</a:t>
            </a:r>
            <a:r>
              <a:rPr lang="en-US" altLang="zh-CN" dirty="0">
                <a:solidFill>
                  <a:srgbClr val="000000"/>
                </a:solidFill>
                <a:latin typeface="Times New Roman" panose="02020603050405020304" pitchFamily="18" charset="0"/>
                <a:ea typeface="宋体" panose="02010600030101010101" pitchFamily="2" charset="-122"/>
              </a:rPr>
              <a:t>	</a:t>
            </a:r>
            <a:r>
              <a:rPr lang="en-US" altLang="zh-CN" dirty="0" err="1">
                <a:solidFill>
                  <a:srgbClr val="000000"/>
                </a:solidFill>
                <a:latin typeface="Times New Roman" panose="02020603050405020304" pitchFamily="18" charset="0"/>
                <a:ea typeface="宋体" panose="02010600030101010101" pitchFamily="2" charset="-122"/>
              </a:rPr>
              <a:t>C</a:t>
            </a:r>
            <a:r>
              <a:rPr lang="en-US" altLang="zh-CN" dirty="0" err="1">
                <a:solidFill>
                  <a:srgbClr val="000000"/>
                </a:solidFill>
                <a:latin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rPr>
              <a:t>How</a:t>
            </a:r>
            <a:r>
              <a:rPr lang="en-US" altLang="zh-CN" dirty="0">
                <a:solidFill>
                  <a:srgbClr val="000000"/>
                </a:solidFill>
                <a:latin typeface="Times New Roman" panose="02020603050405020304" pitchFamily="18" charset="0"/>
                <a:ea typeface="宋体" panose="02010600030101010101" pitchFamily="2" charset="-122"/>
              </a:rPr>
              <a:t> much	</a:t>
            </a:r>
            <a:r>
              <a:rPr lang="en-US" altLang="zh-CN" dirty="0" smtClean="0">
                <a:solidFill>
                  <a:srgbClr val="000000"/>
                </a:solidFill>
                <a:latin typeface="Times New Roman" panose="02020603050405020304" pitchFamily="18" charset="0"/>
                <a:ea typeface="宋体" panose="02010600030101010101" pitchFamily="2" charset="-122"/>
              </a:rPr>
              <a:t>	</a:t>
            </a:r>
            <a:r>
              <a:rPr lang="en-US" altLang="zh-CN" dirty="0" err="1" smtClean="0">
                <a:solidFill>
                  <a:srgbClr val="000000"/>
                </a:solidFill>
                <a:latin typeface="Times New Roman" panose="02020603050405020304" pitchFamily="18" charset="0"/>
                <a:ea typeface="宋体" panose="02010600030101010101" pitchFamily="2" charset="-122"/>
              </a:rPr>
              <a:t>D</a:t>
            </a:r>
            <a:r>
              <a:rPr lang="en-US" altLang="zh-CN" dirty="0" err="1" smtClean="0">
                <a:solidFill>
                  <a:srgbClr val="000000"/>
                </a:solidFill>
                <a:latin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rPr>
              <a:t>What</a:t>
            </a:r>
            <a:r>
              <a:rPr lang="en-US" altLang="zh-CN" dirty="0" smtClean="0">
                <a:solidFill>
                  <a:srgbClr val="000000"/>
                </a:solidFill>
                <a:latin typeface="Times New Roman" panose="02020603050405020304" pitchFamily="18" charset="0"/>
                <a:ea typeface="宋体" panose="02010600030101010101" pitchFamily="2" charset="-122"/>
              </a:rPr>
              <a:t> </a:t>
            </a:r>
            <a:r>
              <a:rPr lang="en-US" altLang="zh-CN" dirty="0">
                <a:solidFill>
                  <a:srgbClr val="000000"/>
                </a:solidFill>
                <a:latin typeface="Times New Roman" panose="02020603050405020304" pitchFamily="18" charset="0"/>
                <a:ea typeface="宋体" panose="02010600030101010101" pitchFamily="2" charset="-122"/>
              </a:rPr>
              <a:t>time</a:t>
            </a:r>
            <a:endPar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sp>
        <p:nvSpPr>
          <p:cNvPr id="4" name="内容占位符 12"/>
          <p:cNvSpPr txBox="1"/>
          <p:nvPr/>
        </p:nvSpPr>
        <p:spPr bwMode="auto">
          <a:xfrm>
            <a:off x="360854" y="253684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考查疑问词（</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词组</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）辨析。句意：我们需要支付多少？</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为什么；</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where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哪里；</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how much</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多少钱；</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what time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什么时候。根据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“Twelve dollars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可知，该处问的是多少钱。故选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p:cNvSpPr txBox="1">
            <a:spLocks noChangeArrowheads="1"/>
          </p:cNvSpPr>
          <p:nvPr/>
        </p:nvSpPr>
        <p:spPr bwMode="auto">
          <a:xfrm>
            <a:off x="3142878" y="1809582"/>
            <a:ext cx="59531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4400" i="0" u="none" strike="noStrike" cap="none" normalizeH="0" baseline="0" dirty="0" smtClean="0">
                <a:ln>
                  <a:noFill/>
                </a:ln>
                <a:solidFill>
                  <a:srgbClr val="FF0000"/>
                </a:solidFill>
                <a:effectLst/>
                <a:latin typeface="宋体" panose="02010600030101010101" pitchFamily="2" charset="-122"/>
              </a:rPr>
              <a:t>√</a:t>
            </a:r>
            <a:endParaRPr kumimoji="0" lang="zh-CN" altLang="zh-CN" sz="1800" i="0" u="none" strike="noStrike" cap="none" normalizeH="0" baseline="0" dirty="0" smtClean="0">
              <a:ln>
                <a:noFill/>
              </a:ln>
              <a:solidFill>
                <a:schemeClr val="tx1"/>
              </a:solidFill>
              <a:effectLst/>
              <a:latin typeface="Arial" panose="020B0604020202020204" pitchFamily="34" charset="0"/>
            </a:endParaRPr>
          </a:p>
        </p:txBody>
      </p:sp>
      <p:sp>
        <p:nvSpPr>
          <p:cNvPr id="3" name="内容占位符 2"/>
          <p:cNvSpPr>
            <a:spLocks noGrp="1"/>
          </p:cNvSpPr>
          <p:nvPr>
            <p:ph idx="1"/>
          </p:nvPr>
        </p:nvSpPr>
        <p:spPr>
          <a:xfrm>
            <a:off x="360854" y="746120"/>
            <a:ext cx="11485848" cy="3970318"/>
          </a:xfrm>
        </p:spPr>
        <p:txBody>
          <a:bodyPr/>
          <a:lstStyle/>
          <a:p>
            <a:pPr indent="609600" hangingPunct="0">
              <a:spcAft>
                <a:spcPts val="0"/>
              </a:spcAft>
              <a:tabLst>
                <a:tab pos="558101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12</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Amy</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Maths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can be easy,</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13</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useful</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part of our life,” Mum says</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970530" algn="l"/>
                <a:tab pos="5490845" algn="l"/>
                <a:tab pos="8191500"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free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right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welcome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tabLst>
                <a:tab pos="2959100" algn="l"/>
                <a:tab pos="5468620" algn="l"/>
                <a:tab pos="8161020" algn="l"/>
              </a:tabLst>
            </a:pPr>
            <a:endParaRPr lang="en-US" altLang="zh-CN" dirty="0" smtClean="0">
              <a:solidFill>
                <a:srgbClr val="00B0F0"/>
              </a:solidFill>
              <a:latin typeface="Times New Roman" panose="02020603050405020304" pitchFamily="18" charset="0"/>
              <a:ea typeface="宋体" panose="02010600030101010101" pitchFamily="2" charset="-122"/>
            </a:endParaRPr>
          </a:p>
          <a:p>
            <a:pPr>
              <a:tabLst>
                <a:tab pos="2959100" algn="l"/>
                <a:tab pos="5468620" algn="l"/>
                <a:tab pos="8161020" algn="l"/>
              </a:tabLst>
            </a:pPr>
            <a:endParaRPr lang="en-US" altLang="zh-CN" dirty="0">
              <a:solidFill>
                <a:srgbClr val="00B0F0"/>
              </a:solidFill>
              <a:latin typeface="Times New Roman" panose="02020603050405020304" pitchFamily="18" charset="0"/>
              <a:ea typeface="宋体" panose="02010600030101010101" pitchFamily="2" charset="-122"/>
            </a:endParaRPr>
          </a:p>
          <a:p>
            <a:pPr>
              <a:tabLst>
                <a:tab pos="2959100" algn="l"/>
                <a:tab pos="5468620" algn="l"/>
                <a:tab pos="8161020" algn="l"/>
              </a:tabLst>
            </a:pPr>
            <a:endParaRPr lang="en-US" altLang="zh-CN" dirty="0" smtClean="0">
              <a:solidFill>
                <a:srgbClr val="00B0F0"/>
              </a:solidFill>
              <a:latin typeface="Times New Roman" panose="02020603050405020304" pitchFamily="18" charset="0"/>
              <a:ea typeface="宋体" panose="02010600030101010101" pitchFamily="2" charset="-122"/>
            </a:endParaRPr>
          </a:p>
          <a:p>
            <a:pPr>
              <a:tabLst>
                <a:tab pos="2959100" algn="l"/>
                <a:tab pos="5468620" algn="l"/>
                <a:tab pos="8161020" algn="l"/>
              </a:tabLst>
            </a:pPr>
            <a:r>
              <a:rPr lang="en-US" altLang="zh-CN" dirty="0" smtClean="0">
                <a:solidFill>
                  <a:srgbClr val="00B0F0"/>
                </a:solidFill>
                <a:latin typeface="Times New Roman" panose="02020603050405020304" pitchFamily="18" charset="0"/>
                <a:ea typeface="宋体" panose="02010600030101010101" pitchFamily="2" charset="-122"/>
              </a:rPr>
              <a:t>13</a:t>
            </a:r>
            <a:r>
              <a:rPr lang="en-US" altLang="zh-CN" dirty="0" smtClean="0">
                <a:solidFill>
                  <a:srgbClr val="00B0F0"/>
                </a:solidFill>
                <a:latin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rPr>
              <a:t>A</a:t>
            </a:r>
            <a:r>
              <a:rPr lang="en-US" altLang="zh-CN" dirty="0" smtClean="0">
                <a:solidFill>
                  <a:srgbClr val="000000"/>
                </a:solidFill>
                <a:latin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rPr>
              <a:t>so</a:t>
            </a:r>
            <a:r>
              <a:rPr lang="en-US" altLang="zh-CN" dirty="0">
                <a:solidFill>
                  <a:srgbClr val="000000"/>
                </a:solidFill>
                <a:latin typeface="Times New Roman" panose="02020603050405020304" pitchFamily="18" charset="0"/>
                <a:ea typeface="宋体" panose="02010600030101010101" pitchFamily="2" charset="-122"/>
              </a:rPr>
              <a:t>	</a:t>
            </a:r>
            <a:r>
              <a:rPr lang="en-US" altLang="zh-CN" dirty="0" err="1">
                <a:solidFill>
                  <a:srgbClr val="000000"/>
                </a:solidFill>
                <a:latin typeface="Times New Roman" panose="02020603050405020304" pitchFamily="18" charset="0"/>
                <a:ea typeface="宋体" panose="02010600030101010101" pitchFamily="2" charset="-122"/>
              </a:rPr>
              <a:t>B</a:t>
            </a:r>
            <a:r>
              <a:rPr lang="en-US" altLang="zh-CN" dirty="0" err="1">
                <a:solidFill>
                  <a:srgbClr val="000000"/>
                </a:solidFill>
                <a:latin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rPr>
              <a:t>or</a:t>
            </a:r>
            <a:r>
              <a:rPr lang="en-US" altLang="zh-CN" dirty="0">
                <a:solidFill>
                  <a:srgbClr val="000000"/>
                </a:solidFill>
                <a:latin typeface="Times New Roman" panose="02020603050405020304" pitchFamily="18" charset="0"/>
                <a:ea typeface="宋体" panose="02010600030101010101" pitchFamily="2" charset="-122"/>
              </a:rPr>
              <a:t>	</a:t>
            </a:r>
            <a:r>
              <a:rPr lang="en-US" altLang="zh-CN" dirty="0" err="1">
                <a:solidFill>
                  <a:srgbClr val="000000"/>
                </a:solidFill>
                <a:latin typeface="Times New Roman" panose="02020603050405020304" pitchFamily="18" charset="0"/>
                <a:ea typeface="宋体" panose="02010600030101010101" pitchFamily="2" charset="-122"/>
              </a:rPr>
              <a:t>C</a:t>
            </a:r>
            <a:r>
              <a:rPr lang="en-US" altLang="zh-CN" dirty="0" err="1">
                <a:solidFill>
                  <a:srgbClr val="000000"/>
                </a:solidFill>
                <a:latin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rPr>
              <a:t>but</a:t>
            </a:r>
            <a:r>
              <a:rPr lang="en-US" altLang="zh-CN" dirty="0">
                <a:solidFill>
                  <a:srgbClr val="000000"/>
                </a:solidFill>
                <a:latin typeface="Times New Roman" panose="02020603050405020304" pitchFamily="18" charset="0"/>
                <a:ea typeface="宋体" panose="02010600030101010101" pitchFamily="2" charset="-122"/>
              </a:rPr>
              <a:t>	</a:t>
            </a:r>
            <a:r>
              <a:rPr lang="en-US" altLang="zh-CN" dirty="0" err="1">
                <a:solidFill>
                  <a:srgbClr val="000000"/>
                </a:solidFill>
                <a:latin typeface="Times New Roman" panose="02020603050405020304" pitchFamily="18" charset="0"/>
                <a:ea typeface="宋体" panose="02010600030101010101" pitchFamily="2" charset="-122"/>
              </a:rPr>
              <a:t>D</a:t>
            </a:r>
            <a:r>
              <a:rPr lang="en-US" altLang="zh-CN" dirty="0" err="1">
                <a:solidFill>
                  <a:srgbClr val="000000"/>
                </a:solidFill>
                <a:latin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rPr>
              <a:t>and</a:t>
            </a:r>
            <a:endPar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sp>
        <p:nvSpPr>
          <p:cNvPr id="4" name="内容占位符 13"/>
          <p:cNvSpPr txBox="1"/>
          <p:nvPr/>
        </p:nvSpPr>
        <p:spPr bwMode="auto">
          <a:xfrm>
            <a:off x="360854" y="242088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考查形容词辨析。句意：你说得对，艾米。</a:t>
            </a:r>
            <a:r>
              <a:rPr lang="en-US" altLang="zh-CN" b="1" dirty="0" smtClean="0">
                <a:solidFill>
                  <a:srgbClr val="FF0000"/>
                </a:solidFill>
                <a:latin typeface="Times New Roman" panose="02020603050405020304" pitchFamily="18" charset="0"/>
                <a:ea typeface="宋体" panose="02010600030101010101" pitchFamily="2" charset="-122"/>
              </a:rPr>
              <a:t>free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免费的，自由的；</a:t>
            </a:r>
            <a:r>
              <a:rPr lang="en-US" altLang="zh-CN" b="1" dirty="0" smtClean="0">
                <a:solidFill>
                  <a:srgbClr val="FF0000"/>
                </a:solidFill>
                <a:latin typeface="Times New Roman" panose="02020603050405020304" pitchFamily="18" charset="0"/>
                <a:ea typeface="宋体" panose="02010600030101010101" pitchFamily="2" charset="-122"/>
              </a:rPr>
              <a:t>right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正确的；</a:t>
            </a:r>
            <a:r>
              <a:rPr lang="en-US" altLang="zh-CN" b="1" dirty="0" smtClean="0">
                <a:solidFill>
                  <a:srgbClr val="FF0000"/>
                </a:solidFill>
                <a:latin typeface="Times New Roman" panose="02020603050405020304" pitchFamily="18" charset="0"/>
                <a:ea typeface="宋体" panose="02010600030101010101" pitchFamily="2" charset="-122"/>
              </a:rPr>
              <a:t>welcome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欢迎的；</a:t>
            </a:r>
            <a:r>
              <a:rPr lang="en-US" altLang="zh-CN" b="1" dirty="0" smtClean="0">
                <a:solidFill>
                  <a:srgbClr val="FF0000"/>
                </a:solidFill>
                <a:latin typeface="Times New Roman" panose="02020603050405020304" pitchFamily="18" charset="0"/>
                <a:ea typeface="宋体" panose="02010600030101010101" pitchFamily="2" charset="-122"/>
              </a:rPr>
              <a:t>late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晚的。根据</a:t>
            </a:r>
            <a:r>
              <a:rPr lang="en-US" altLang="zh-CN" b="1" dirty="0" smtClean="0">
                <a:solidFill>
                  <a:srgbClr val="FF0000"/>
                </a:solidFill>
                <a:latin typeface="Times New Roman" panose="02020603050405020304" pitchFamily="18" charset="0"/>
                <a:ea typeface="宋体" panose="02010600030101010101" pitchFamily="2" charset="-122"/>
              </a:rPr>
              <a:t>“Twelve dollars</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以及</a:t>
            </a:r>
            <a:r>
              <a:rPr lang="en-US" altLang="zh-CN" b="1" dirty="0" smtClean="0">
                <a:solidFill>
                  <a:srgbClr val="FF0000"/>
                </a:solidFill>
                <a:latin typeface="Times New Roman" panose="02020603050405020304" pitchFamily="18" charset="0"/>
                <a:ea typeface="宋体" panose="02010600030101010101" pitchFamily="2" charset="-122"/>
              </a:rPr>
              <a:t>“</a:t>
            </a:r>
            <a:r>
              <a:rPr lang="en-US" altLang="zh-CN" b="1" dirty="0" err="1" smtClean="0">
                <a:solidFill>
                  <a:srgbClr val="FF0000"/>
                </a:solidFill>
                <a:latin typeface="Times New Roman" panose="02020603050405020304" pitchFamily="18" charset="0"/>
                <a:ea typeface="宋体" panose="02010600030101010101" pitchFamily="2" charset="-122"/>
              </a:rPr>
              <a:t>Maths</a:t>
            </a:r>
            <a:r>
              <a:rPr lang="en-US" altLang="zh-CN" b="1" dirty="0" smtClean="0">
                <a:solidFill>
                  <a:srgbClr val="FF0000"/>
                </a:solidFill>
                <a:latin typeface="Times New Roman" panose="02020603050405020304" pitchFamily="18" charset="0"/>
                <a:ea typeface="宋体" panose="02010600030101010101" pitchFamily="2" charset="-122"/>
              </a:rPr>
              <a:t> can be easy”</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可知，艾米回答正确。故选</a:t>
            </a:r>
            <a:r>
              <a:rPr lang="en-US" altLang="zh-CN" b="1" dirty="0" smtClean="0">
                <a:solidFill>
                  <a:srgbClr val="FF0000"/>
                </a:solidFill>
                <a:latin typeface="Times New Roman" panose="02020603050405020304" pitchFamily="18" charset="0"/>
                <a:ea typeface="宋体" panose="02010600030101010101" pitchFamily="2" charset="-122"/>
              </a:rPr>
              <a:t>B</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6" name="内容占位符 14"/>
          <p:cNvSpPr txBox="1"/>
          <p:nvPr/>
        </p:nvSpPr>
        <p:spPr bwMode="auto">
          <a:xfrm>
            <a:off x="360854" y="469708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pc="-15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考查连词辨析。句意：数学可以很简单，而且很有用。</a:t>
            </a:r>
            <a:r>
              <a:rPr lang="en-US" altLang="zh-CN" b="1" spc="-15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so</a:t>
            </a:r>
            <a:r>
              <a:rPr lang="zh-CN" altLang="zh-CN" b="1" spc="-15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因此；</a:t>
            </a:r>
            <a:r>
              <a:rPr lang="en-US" altLang="zh-CN" b="1" spc="-15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or</a:t>
            </a:r>
            <a:r>
              <a:rPr lang="zh-CN" altLang="zh-CN" b="1" spc="-15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或者；</a:t>
            </a:r>
            <a:r>
              <a:rPr lang="en-US" altLang="zh-CN" b="1" spc="-15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but</a:t>
            </a:r>
            <a:r>
              <a:rPr lang="zh-CN" altLang="zh-CN" b="1" spc="-15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但是</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and</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 easy”</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“it’s useful”</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在句意上是顺承关系，所以用</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and</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连接。故选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文本框 2"/>
          <p:cNvSpPr txBox="1">
            <a:spLocks noChangeArrowheads="1"/>
          </p:cNvSpPr>
          <p:nvPr/>
        </p:nvSpPr>
        <p:spPr bwMode="auto">
          <a:xfrm>
            <a:off x="8327454" y="4040302"/>
            <a:ext cx="59531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4400" i="0" u="none" strike="noStrike" cap="none" normalizeH="0" baseline="0" dirty="0" smtClean="0">
                <a:ln>
                  <a:noFill/>
                </a:ln>
                <a:solidFill>
                  <a:srgbClr val="FF0000"/>
                </a:solidFill>
                <a:effectLst/>
                <a:latin typeface="宋体" panose="02010600030101010101" pitchFamily="2" charset="-122"/>
              </a:rPr>
              <a:t>√</a:t>
            </a:r>
            <a:endParaRPr kumimoji="0" lang="zh-CN" altLang="zh-CN" sz="1800" i="0" u="none" strike="noStrike" cap="none" normalizeH="0" baseline="0" dirty="0" smtClean="0">
              <a:ln>
                <a:noFill/>
              </a:ln>
              <a:solidFill>
                <a:schemeClr val="tx1"/>
              </a:solidFill>
              <a:effectLst/>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P spid="6"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p:cNvSpPr txBox="1">
            <a:spLocks noChangeArrowheads="1"/>
          </p:cNvSpPr>
          <p:nvPr/>
        </p:nvSpPr>
        <p:spPr bwMode="auto">
          <a:xfrm>
            <a:off x="694606" y="1292594"/>
            <a:ext cx="59531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4400" i="0" u="none" strike="noStrike" cap="none" normalizeH="0" baseline="0" dirty="0" smtClean="0">
                <a:ln>
                  <a:noFill/>
                </a:ln>
                <a:solidFill>
                  <a:srgbClr val="FF0000"/>
                </a:solidFill>
                <a:effectLst/>
                <a:latin typeface="宋体" panose="02010600030101010101" pitchFamily="2" charset="-122"/>
              </a:rPr>
              <a:t>√</a:t>
            </a:r>
            <a:endParaRPr kumimoji="0" lang="zh-CN" altLang="zh-CN" sz="1800" i="0" u="none" strike="noStrike" cap="none" normalizeH="0" baseline="0" dirty="0" smtClean="0">
              <a:ln>
                <a:noFill/>
              </a:ln>
              <a:solidFill>
                <a:schemeClr val="tx1"/>
              </a:solidFill>
              <a:effectLst/>
              <a:latin typeface="Arial" panose="020B0604020202020204" pitchFamily="34" charset="0"/>
            </a:endParaRPr>
          </a:p>
        </p:txBody>
      </p:sp>
      <p:sp>
        <p:nvSpPr>
          <p:cNvPr id="3" name="内容占位符 2"/>
          <p:cNvSpPr>
            <a:spLocks noGrp="1"/>
          </p:cNvSpPr>
          <p:nvPr>
            <p:ph idx="1"/>
          </p:nvPr>
        </p:nvSpPr>
        <p:spPr>
          <a:xfrm>
            <a:off x="360854" y="746120"/>
            <a:ext cx="11485848" cy="3416320"/>
          </a:xfrm>
        </p:spPr>
        <p:txBody>
          <a:bodyPr/>
          <a:lstStyle/>
          <a:p>
            <a:pPr indent="609600" hangingPunct="0">
              <a:spcAft>
                <a:spcPts val="0"/>
              </a:spcAft>
              <a:tabLst>
                <a:tab pos="558101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see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14</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Mum</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take an interesting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15</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lesson today,” Amy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says</a:t>
            </a: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970530" algn="l"/>
                <a:tab pos="5490845" algn="l"/>
                <a:tab pos="8191500"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Thanks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Hello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Please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Morning</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tabLst>
                <a:tab pos="2959100" algn="l"/>
                <a:tab pos="5468620" algn="l"/>
              </a:tabLst>
            </a:pPr>
            <a:endParaRPr lang="en-US" altLang="zh-CN" dirty="0" smtClean="0">
              <a:solidFill>
                <a:srgbClr val="00B0F0"/>
              </a:solidFill>
              <a:latin typeface="Times New Roman" panose="02020603050405020304" pitchFamily="18" charset="0"/>
              <a:ea typeface="宋体" panose="02010600030101010101" pitchFamily="2" charset="-122"/>
            </a:endParaRPr>
          </a:p>
          <a:p>
            <a:pPr>
              <a:tabLst>
                <a:tab pos="2959100" algn="l"/>
                <a:tab pos="5468620" algn="l"/>
              </a:tabLst>
            </a:pPr>
            <a:endParaRPr lang="en-US" altLang="zh-CN" dirty="0">
              <a:solidFill>
                <a:srgbClr val="00B0F0"/>
              </a:solidFill>
              <a:latin typeface="Times New Roman" panose="02020603050405020304" pitchFamily="18" charset="0"/>
              <a:ea typeface="宋体" panose="02010600030101010101" pitchFamily="2" charset="-122"/>
            </a:endParaRPr>
          </a:p>
          <a:p>
            <a:pPr>
              <a:tabLst>
                <a:tab pos="2959100" algn="l"/>
                <a:tab pos="5468620" algn="l"/>
              </a:tabLst>
            </a:pPr>
            <a:endParaRPr lang="en-US" altLang="zh-CN" dirty="0" smtClean="0">
              <a:solidFill>
                <a:srgbClr val="00B0F0"/>
              </a:solidFill>
              <a:latin typeface="Times New Roman" panose="02020603050405020304" pitchFamily="18" charset="0"/>
              <a:ea typeface="宋体" panose="02010600030101010101" pitchFamily="2" charset="-122"/>
            </a:endParaRPr>
          </a:p>
          <a:p>
            <a:pPr>
              <a:tabLst>
                <a:tab pos="2959100" algn="l"/>
                <a:tab pos="5468620" algn="l"/>
              </a:tabLst>
            </a:pPr>
            <a:r>
              <a:rPr lang="en-US" altLang="zh-CN" dirty="0" smtClean="0">
                <a:solidFill>
                  <a:srgbClr val="00B0F0"/>
                </a:solidFill>
                <a:latin typeface="Times New Roman" panose="02020603050405020304" pitchFamily="18" charset="0"/>
                <a:ea typeface="宋体" panose="02010600030101010101" pitchFamily="2" charset="-122"/>
              </a:rPr>
              <a:t>15</a:t>
            </a:r>
            <a:r>
              <a:rPr lang="en-US" altLang="zh-CN" dirty="0" smtClean="0">
                <a:solidFill>
                  <a:srgbClr val="00B0F0"/>
                </a:solidFill>
                <a:latin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rPr>
              <a:t>A</a:t>
            </a:r>
            <a:r>
              <a:rPr lang="en-US" altLang="zh-CN" dirty="0" smtClean="0">
                <a:solidFill>
                  <a:srgbClr val="000000"/>
                </a:solidFill>
                <a:latin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rPr>
              <a:t>Chinese</a:t>
            </a:r>
            <a:r>
              <a:rPr lang="en-US" altLang="zh-CN" dirty="0">
                <a:solidFill>
                  <a:srgbClr val="000000"/>
                </a:solidFill>
                <a:latin typeface="Times New Roman" panose="02020603050405020304" pitchFamily="18" charset="0"/>
                <a:ea typeface="宋体" panose="02010600030101010101" pitchFamily="2" charset="-122"/>
              </a:rPr>
              <a:t>	</a:t>
            </a:r>
            <a:r>
              <a:rPr lang="en-US" altLang="zh-CN" dirty="0" err="1">
                <a:solidFill>
                  <a:srgbClr val="000000"/>
                </a:solidFill>
                <a:latin typeface="Times New Roman" panose="02020603050405020304" pitchFamily="18" charset="0"/>
                <a:ea typeface="宋体" panose="02010600030101010101" pitchFamily="2" charset="-122"/>
              </a:rPr>
              <a:t>B</a:t>
            </a:r>
            <a:r>
              <a:rPr lang="en-US" altLang="zh-CN" dirty="0" err="1">
                <a:solidFill>
                  <a:srgbClr val="000000"/>
                </a:solidFill>
                <a:latin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rPr>
              <a:t>English</a:t>
            </a:r>
            <a:r>
              <a:rPr lang="en-US" altLang="zh-CN" dirty="0">
                <a:solidFill>
                  <a:srgbClr val="000000"/>
                </a:solidFill>
                <a:latin typeface="Times New Roman" panose="02020603050405020304" pitchFamily="18" charset="0"/>
                <a:ea typeface="宋体" panose="02010600030101010101" pitchFamily="2" charset="-122"/>
              </a:rPr>
              <a:t>	</a:t>
            </a:r>
            <a:r>
              <a:rPr lang="en-US" altLang="zh-CN" dirty="0" err="1">
                <a:solidFill>
                  <a:srgbClr val="000000"/>
                </a:solidFill>
                <a:latin typeface="Times New Roman" panose="02020603050405020304" pitchFamily="18" charset="0"/>
                <a:ea typeface="宋体" panose="02010600030101010101" pitchFamily="2" charset="-122"/>
              </a:rPr>
              <a:t>C</a:t>
            </a:r>
            <a:r>
              <a:rPr lang="en-US" altLang="zh-CN" dirty="0" err="1">
                <a:solidFill>
                  <a:srgbClr val="000000"/>
                </a:solidFill>
                <a:latin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rPr>
              <a:t>Maths</a:t>
            </a:r>
            <a:r>
              <a:rPr lang="en-US" altLang="zh-CN" dirty="0">
                <a:solidFill>
                  <a:srgbClr val="000000"/>
                </a:solidFill>
                <a:latin typeface="Times New Roman" panose="02020603050405020304" pitchFamily="18" charset="0"/>
                <a:ea typeface="宋体" panose="02010600030101010101" pitchFamily="2" charset="-122"/>
              </a:rPr>
              <a:t>	</a:t>
            </a:r>
            <a:r>
              <a:rPr lang="en-US" altLang="zh-CN" dirty="0" smtClean="0">
                <a:solidFill>
                  <a:srgbClr val="000000"/>
                </a:solidFill>
                <a:latin typeface="Times New Roman" panose="02020603050405020304" pitchFamily="18" charset="0"/>
                <a:ea typeface="宋体" panose="02010600030101010101" pitchFamily="2" charset="-122"/>
              </a:rPr>
              <a:t>	</a:t>
            </a:r>
            <a:r>
              <a:rPr lang="en-US" altLang="zh-CN" dirty="0" err="1" smtClean="0">
                <a:solidFill>
                  <a:srgbClr val="000000"/>
                </a:solidFill>
                <a:latin typeface="Times New Roman" panose="02020603050405020304" pitchFamily="18" charset="0"/>
                <a:ea typeface="宋体" panose="02010600030101010101" pitchFamily="2" charset="-122"/>
              </a:rPr>
              <a:t>D</a:t>
            </a:r>
            <a:r>
              <a:rPr lang="en-US" altLang="zh-CN" dirty="0" err="1" smtClean="0">
                <a:solidFill>
                  <a:srgbClr val="000000"/>
                </a:solidFill>
                <a:latin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rPr>
              <a:t>Science</a:t>
            </a:r>
            <a:endPar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sp>
        <p:nvSpPr>
          <p:cNvPr id="4" name="内容占位符 15"/>
          <p:cNvSpPr txBox="1"/>
          <p:nvPr/>
        </p:nvSpPr>
        <p:spPr bwMode="auto">
          <a:xfrm>
            <a:off x="360854" y="1844824"/>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考查词义辨析。句意：</a:t>
            </a:r>
            <a:r>
              <a:rPr lang="en-US" altLang="zh-CN" b="1" dirty="0" smtClean="0">
                <a:solidFill>
                  <a:srgbClr val="FF0000"/>
                </a:solidFill>
                <a:latin typeface="+mn-ea"/>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我明白了。谢谢，妈妈。我今天上了一堂有趣的数学课，</a:t>
            </a:r>
            <a:r>
              <a:rPr lang="en-US" altLang="zh-CN" b="1" dirty="0" smtClean="0">
                <a:solidFill>
                  <a:srgbClr val="FF0000"/>
                </a:solidFill>
                <a:latin typeface="+mn-ea"/>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艾米说。</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Thanks</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谢谢；</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Hello</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你好；</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Please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请；</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Morning</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早上。根据</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 see</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及上文妈妈对艾米的肯定和鼓励可知，空处应是艾米对妈妈表示感谢。故选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6"/>
          <p:cNvSpPr txBox="1"/>
          <p:nvPr/>
        </p:nvSpPr>
        <p:spPr bwMode="auto">
          <a:xfrm>
            <a:off x="360854" y="4077072"/>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pc="-15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a:t>
            </a:r>
            <a:r>
              <a:rPr lang="en-US" altLang="zh-CN" b="1" spc="-150" dirty="0" smtClean="0">
                <a:solidFill>
                  <a:srgbClr val="FF0000"/>
                </a:solidFill>
                <a:latin typeface="+mj-ea"/>
                <a:ea typeface="+mj-ea"/>
                <a:cs typeface="Times New Roman" panose="02020603050405020304" pitchFamily="18" charset="0"/>
              </a:rPr>
              <a:t>“</a:t>
            </a:r>
            <a:r>
              <a:rPr lang="zh-CN" altLang="zh-CN" b="1" spc="-15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我明白了。谢谢，妈妈。我今天上了一堂有趣的数学课，</a:t>
            </a:r>
            <a:r>
              <a:rPr lang="en-US" altLang="zh-CN" b="1" spc="-150" dirty="0" smtClean="0">
                <a:solidFill>
                  <a:srgbClr val="FF0000"/>
                </a:solidFill>
                <a:latin typeface="+mj-ea"/>
                <a:ea typeface="+mj-ea"/>
                <a:cs typeface="Times New Roman" panose="02020603050405020304" pitchFamily="18" charset="0"/>
              </a:rPr>
              <a:t>”</a:t>
            </a:r>
            <a:r>
              <a:rPr lang="zh-CN" altLang="zh-CN" b="1" spc="-15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艾米说</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Chinese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中文，语文；</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English</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英语；</a:t>
            </a:r>
            <a:r>
              <a:rPr lang="en-US" altLang="zh-CN" b="1" dirty="0" err="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Maths</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数学；</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Science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科学。根据</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Maths</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can be easy, </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it’s useful</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It’s part of our life”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可知，该处讲的是数学。故选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文本框 2"/>
          <p:cNvSpPr txBox="1">
            <a:spLocks noChangeArrowheads="1"/>
          </p:cNvSpPr>
          <p:nvPr/>
        </p:nvSpPr>
        <p:spPr bwMode="auto">
          <a:xfrm>
            <a:off x="5663158" y="3445270"/>
            <a:ext cx="59531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4400" i="0" u="none" strike="noStrike" cap="none" normalizeH="0" baseline="0" dirty="0" smtClean="0">
                <a:ln>
                  <a:noFill/>
                </a:ln>
                <a:solidFill>
                  <a:srgbClr val="FF0000"/>
                </a:solidFill>
                <a:effectLst/>
                <a:latin typeface="宋体" panose="02010600030101010101" pitchFamily="2" charset="-122"/>
              </a:rPr>
              <a:t>√</a:t>
            </a:r>
            <a:endParaRPr kumimoji="0" lang="zh-CN" altLang="zh-CN" sz="1800" i="0" u="none" strike="noStrike" cap="none" normalizeH="0" baseline="0" dirty="0" smtClean="0">
              <a:ln>
                <a:noFill/>
              </a:ln>
              <a:solidFill>
                <a:schemeClr val="tx1"/>
              </a:solidFill>
              <a:effectLst/>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P spid="6"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语篇导航-DA.eps" descr="id:2147486385;FounderCES"/>
          <p:cNvPicPr/>
          <p:nvPr/>
        </p:nvPicPr>
        <p:blipFill>
          <a:blip r:embed="rId1"/>
          <a:stretch>
            <a:fillRect/>
          </a:stretch>
        </p:blipFill>
        <p:spPr>
          <a:xfrm>
            <a:off x="406574" y="2312813"/>
            <a:ext cx="1917070" cy="468115"/>
          </a:xfrm>
          <a:prstGeom prst="rect">
            <a:avLst/>
          </a:prstGeom>
        </p:spPr>
      </p:pic>
      <p:pic>
        <p:nvPicPr>
          <p:cNvPr id="2" name="图片 1"/>
          <p:cNvPicPr>
            <a:picLocks noChangeAspect="1"/>
          </p:cNvPicPr>
          <p:nvPr/>
        </p:nvPicPr>
        <p:blipFill>
          <a:blip r:embed="rId2"/>
          <a:stretch>
            <a:fillRect/>
          </a:stretch>
        </p:blipFill>
        <p:spPr>
          <a:xfrm>
            <a:off x="791176" y="900094"/>
            <a:ext cx="10608059" cy="1107583"/>
          </a:xfrm>
          <a:prstGeom prst="rect">
            <a:avLst/>
          </a:prstGeom>
        </p:spPr>
      </p:pic>
      <p:sp>
        <p:nvSpPr>
          <p:cNvPr id="5" name="内容占位符 1"/>
          <p:cNvSpPr>
            <a:spLocks noGrp="1"/>
          </p:cNvSpPr>
          <p:nvPr>
            <p:ph idx="1"/>
          </p:nvPr>
        </p:nvSpPr>
        <p:spPr>
          <a:xfrm>
            <a:off x="360854" y="2226746"/>
            <a:ext cx="11485848" cy="1200329"/>
          </a:xfrm>
        </p:spPr>
        <p:txBody>
          <a:bodyPr/>
          <a:lstStyle/>
          <a:p>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主要介绍了艾米的妈妈通过让艾米买蔬菜的经历让她明白数学可以很容易</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它是我们生活的一部分。</a:t>
            </a:r>
            <a:endParaRPr lang="zh-CN" alt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p:cNvSpPr txBox="1">
            <a:spLocks noChangeArrowheads="1"/>
          </p:cNvSpPr>
          <p:nvPr/>
        </p:nvSpPr>
        <p:spPr bwMode="auto">
          <a:xfrm>
            <a:off x="3142878" y="2348880"/>
            <a:ext cx="59531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4400" i="0" u="none" strike="noStrike" cap="none" normalizeH="0" baseline="0" dirty="0" smtClean="0">
                <a:ln>
                  <a:noFill/>
                </a:ln>
                <a:solidFill>
                  <a:srgbClr val="FF0000"/>
                </a:solidFill>
                <a:effectLst/>
                <a:latin typeface="宋体" panose="02010600030101010101" pitchFamily="2" charset="-122"/>
              </a:rPr>
              <a:t>√</a:t>
            </a:r>
            <a:endParaRPr kumimoji="0" lang="zh-CN" altLang="zh-CN" sz="1800" i="0" u="none" strike="noStrike" cap="none" normalizeH="0" baseline="0" dirty="0" smtClean="0">
              <a:ln>
                <a:noFill/>
              </a:ln>
              <a:solidFill>
                <a:schemeClr val="tx1"/>
              </a:solidFill>
              <a:effectLst/>
              <a:latin typeface="Arial" panose="020B0604020202020204" pitchFamily="34" charset="0"/>
            </a:endParaRPr>
          </a:p>
        </p:txBody>
      </p:sp>
      <p:sp>
        <p:nvSpPr>
          <p:cNvPr id="3" name="内容占位符 2"/>
          <p:cNvSpPr>
            <a:spLocks noGrp="1"/>
          </p:cNvSpPr>
          <p:nvPr>
            <p:ph idx="1"/>
          </p:nvPr>
        </p:nvSpPr>
        <p:spPr>
          <a:xfrm>
            <a:off x="360854" y="746120"/>
            <a:ext cx="11485848" cy="2308324"/>
          </a:xfrm>
        </p:spPr>
        <p:txBody>
          <a:bodyPr/>
          <a:lstStyle/>
          <a:p>
            <a:pPr hangingPunct="0">
              <a:spcAft>
                <a:spcPts val="0"/>
              </a:spcAft>
              <a:tabLst>
                <a:tab pos="558101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阅读下面短文，从文中各题所给的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四个选项中选出一个最佳答案。</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58101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Monday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afternoon</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comes back home from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58101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Mum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asks,“How</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your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day,Amy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970530" algn="l"/>
                <a:tab pos="5490845" algn="l"/>
                <a:tab pos="8191500"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store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school</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bank</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party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p:nvPr/>
        </p:nvSpPr>
        <p:spPr bwMode="auto">
          <a:xfrm>
            <a:off x="360854" y="304090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考查名词辨析。句意：艾米从学校回到家。</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store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商店；</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school</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学校；</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bank</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银行；</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party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聚会。根据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“Maths </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always</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Maths lessons are so boring</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无聊的</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可知，妈妈问的问题跟学校上课有关，故可推测她从学校回到家。故选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p:cNvSpPr txBox="1">
            <a:spLocks noChangeArrowheads="1"/>
          </p:cNvSpPr>
          <p:nvPr/>
        </p:nvSpPr>
        <p:spPr bwMode="auto">
          <a:xfrm>
            <a:off x="5663158" y="1844824"/>
            <a:ext cx="59531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4400" i="0" u="none" strike="noStrike" cap="none" normalizeH="0" baseline="0" dirty="0" smtClean="0">
                <a:ln>
                  <a:noFill/>
                </a:ln>
                <a:solidFill>
                  <a:srgbClr val="FF0000"/>
                </a:solidFill>
                <a:effectLst/>
                <a:latin typeface="宋体" panose="02010600030101010101" pitchFamily="2" charset="-122"/>
              </a:rPr>
              <a:t>√</a:t>
            </a:r>
            <a:endParaRPr kumimoji="0" lang="zh-CN" altLang="zh-CN" sz="1800" i="0" u="none" strike="noStrike" cap="none" normalizeH="0" baseline="0" dirty="0" smtClean="0">
              <a:ln>
                <a:noFill/>
              </a:ln>
              <a:solidFill>
                <a:schemeClr val="tx1"/>
              </a:solidFill>
              <a:effectLst/>
              <a:latin typeface="Arial" panose="020B0604020202020204" pitchFamily="34" charset="0"/>
            </a:endParaRPr>
          </a:p>
        </p:txBody>
      </p:sp>
      <p:sp>
        <p:nvSpPr>
          <p:cNvPr id="3" name="内容占位符 2"/>
          <p:cNvSpPr>
            <a:spLocks noGrp="1"/>
          </p:cNvSpPr>
          <p:nvPr>
            <p:ph idx="1"/>
          </p:nvPr>
        </p:nvSpPr>
        <p:spPr>
          <a:xfrm>
            <a:off x="360854" y="746120"/>
            <a:ext cx="11485848" cy="1754326"/>
          </a:xfrm>
        </p:spPr>
        <p:txBody>
          <a:bodyPr/>
          <a:lstStyle/>
          <a:p>
            <a:pPr indent="609600" hangingPunct="0">
              <a:spcAft>
                <a:spcPts val="0"/>
              </a:spcAft>
              <a:tabLst>
                <a:tab pos="558101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good,Mum</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Maths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always difficult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难的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me and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Maths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lessons are so boring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无聊的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Amy says</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970530" algn="l"/>
                <a:tab pos="5490845" algn="l"/>
                <a:tab pos="8191500"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always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really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very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3"/>
          <p:cNvSpPr txBox="1"/>
          <p:nvPr/>
        </p:nvSpPr>
        <p:spPr bwMode="auto">
          <a:xfrm>
            <a:off x="360854" y="2488828"/>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考查词义辨析。句意：</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不好，妈妈。数学对我来说总是很难，数学课太无聊了，</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艾米说。</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always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总是；</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really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真正地；</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not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very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非常。根据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“Maths</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always difficult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难的</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for me and Maths lessons are so boring</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无聊的</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可知，这里是艾米在抱怨，所以此处回答的是不好。故选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p:cNvSpPr txBox="1">
            <a:spLocks noChangeArrowheads="1"/>
          </p:cNvSpPr>
          <p:nvPr/>
        </p:nvSpPr>
        <p:spPr bwMode="auto">
          <a:xfrm>
            <a:off x="5663158" y="1844824"/>
            <a:ext cx="59531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4400" i="0" u="none" strike="noStrike" cap="none" normalizeH="0" baseline="0" dirty="0" smtClean="0">
                <a:ln>
                  <a:noFill/>
                </a:ln>
                <a:solidFill>
                  <a:srgbClr val="FF0000"/>
                </a:solidFill>
                <a:effectLst/>
                <a:latin typeface="宋体" panose="02010600030101010101" pitchFamily="2" charset="-122"/>
              </a:rPr>
              <a:t>√</a:t>
            </a:r>
            <a:endParaRPr kumimoji="0" lang="zh-CN" altLang="zh-CN" sz="1800" i="0" u="none" strike="noStrike" cap="none" normalizeH="0" baseline="0" dirty="0" smtClean="0">
              <a:ln>
                <a:noFill/>
              </a:ln>
              <a:solidFill>
                <a:schemeClr val="tx1"/>
              </a:solidFill>
              <a:effectLst/>
              <a:latin typeface="Arial" panose="020B0604020202020204" pitchFamily="34" charset="0"/>
            </a:endParaRPr>
          </a:p>
        </p:txBody>
      </p:sp>
      <p:sp>
        <p:nvSpPr>
          <p:cNvPr id="3" name="内容占位符 2"/>
          <p:cNvSpPr>
            <a:spLocks noGrp="1"/>
          </p:cNvSpPr>
          <p:nvPr>
            <p:ph idx="1"/>
          </p:nvPr>
        </p:nvSpPr>
        <p:spPr>
          <a:xfrm>
            <a:off x="360854" y="746120"/>
            <a:ext cx="11485848" cy="1754326"/>
          </a:xfrm>
        </p:spPr>
        <p:txBody>
          <a:bodyPr/>
          <a:lstStyle/>
          <a:p>
            <a:pPr indent="609600" hangingPunct="0">
              <a:spcAft>
                <a:spcPts val="0"/>
              </a:spcAft>
              <a:tabLst>
                <a:tab pos="558101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good,Mum</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Maths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always difficult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难的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me and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Maths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lessons are so boring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无聊的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Amy says</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970530" algn="l"/>
                <a:tab pos="5490845" algn="l"/>
                <a:tab pos="8191500" algn="l"/>
              </a:tabLs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D</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4"/>
          <p:cNvSpPr txBox="1"/>
          <p:nvPr/>
        </p:nvSpPr>
        <p:spPr bwMode="auto">
          <a:xfrm>
            <a:off x="360854" y="2486903"/>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动词的用法。句意：</a:t>
            </a:r>
            <a:r>
              <a:rPr lang="en-US" altLang="zh-CN" b="1" dirty="0" smtClean="0">
                <a:solidFill>
                  <a:srgbClr val="FF0000"/>
                </a:solidFill>
                <a:latin typeface="+mj-ea"/>
                <a:ea typeface="+mj-ea"/>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不好，妈妈。数学对我来说总是很困难，数学课太无聊了，</a:t>
            </a:r>
            <a:r>
              <a:rPr lang="en-US" altLang="zh-CN" b="1" dirty="0" smtClean="0">
                <a:solidFill>
                  <a:srgbClr val="FF0000"/>
                </a:solidFill>
                <a:latin typeface="+mj-ea"/>
                <a:ea typeface="+mj-ea"/>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艾米说。根据</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Maths</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always difficult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难的</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for me and </a:t>
            </a:r>
            <a:r>
              <a:rPr lang="en-US" altLang="zh-CN" b="1" dirty="0" err="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Maths</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lessons are so boring</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无聊的</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可知，主语是</a:t>
            </a:r>
            <a:r>
              <a:rPr lang="en-US" altLang="zh-CN" b="1" dirty="0" err="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Maths</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时态是一般现在时，</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动词用</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is</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p:cNvSpPr txBox="1">
            <a:spLocks noChangeArrowheads="1"/>
          </p:cNvSpPr>
          <p:nvPr/>
        </p:nvSpPr>
        <p:spPr bwMode="auto">
          <a:xfrm>
            <a:off x="3142878" y="2420888"/>
            <a:ext cx="59531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4400" i="0" u="none" strike="noStrike" cap="none" normalizeH="0" baseline="0" dirty="0" smtClean="0">
                <a:ln>
                  <a:noFill/>
                </a:ln>
                <a:solidFill>
                  <a:srgbClr val="FF0000"/>
                </a:solidFill>
                <a:effectLst/>
                <a:latin typeface="宋体" panose="02010600030101010101" pitchFamily="2" charset="-122"/>
              </a:rPr>
              <a:t>√</a:t>
            </a:r>
            <a:endParaRPr kumimoji="0" lang="zh-CN" altLang="zh-CN" sz="1800" i="0" u="none" strike="noStrike" cap="none" normalizeH="0" baseline="0" dirty="0" smtClean="0">
              <a:ln>
                <a:noFill/>
              </a:ln>
              <a:solidFill>
                <a:schemeClr val="tx1"/>
              </a:solidFill>
              <a:effectLst/>
              <a:latin typeface="Arial" panose="020B0604020202020204" pitchFamily="34" charset="0"/>
            </a:endParaRPr>
          </a:p>
        </p:txBody>
      </p:sp>
      <p:sp>
        <p:nvSpPr>
          <p:cNvPr id="3" name="内容占位符 2"/>
          <p:cNvSpPr>
            <a:spLocks noGrp="1"/>
          </p:cNvSpPr>
          <p:nvPr>
            <p:ph idx="1"/>
          </p:nvPr>
        </p:nvSpPr>
        <p:spPr>
          <a:xfrm>
            <a:off x="360854" y="746120"/>
            <a:ext cx="11485848" cy="2308324"/>
          </a:xfrm>
        </p:spPr>
        <p:txBody>
          <a:bodyPr/>
          <a:lstStyle/>
          <a:p>
            <a:pPr indent="609600" hangingPunct="0">
              <a:spcAft>
                <a:spcPts val="0"/>
              </a:spcAft>
              <a:tabLst>
                <a:tab pos="558101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a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rest,Amy</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want to buy some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dinner</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about going to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Green’s food store with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Mum says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58101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“OK,” Amy says</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970530" algn="l"/>
                <a:tab pos="5490845" algn="l"/>
                <a:tab pos="8191500"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fruits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vegetables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balls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books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5"/>
          <p:cNvSpPr txBox="1"/>
          <p:nvPr/>
        </p:nvSpPr>
        <p:spPr bwMode="auto">
          <a:xfrm>
            <a:off x="360854" y="296889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a:t>
            </a:r>
            <a:r>
              <a:rPr lang="en-US" altLang="zh-CN" b="1" dirty="0" smtClean="0">
                <a:solidFill>
                  <a:srgbClr val="FF0000"/>
                </a:solidFill>
                <a:latin typeface="+mj-ea"/>
                <a:ea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我想买一些蔬菜作为晚餐。</a:t>
            </a:r>
            <a:r>
              <a:rPr lang="en-US" altLang="zh-CN" b="1" dirty="0" smtClean="0">
                <a:solidFill>
                  <a:srgbClr val="FF0000"/>
                </a:solidFill>
                <a:latin typeface="+mj-ea"/>
                <a:ea typeface="+mj-ea"/>
              </a:rPr>
              <a:t>”</a:t>
            </a:r>
            <a:r>
              <a:rPr lang="en-US" altLang="zh-CN" b="1" dirty="0" smtClean="0">
                <a:solidFill>
                  <a:srgbClr val="FF0000"/>
                </a:solidFill>
                <a:latin typeface="Times New Roman" panose="02020603050405020304" pitchFamily="18" charset="0"/>
                <a:ea typeface="宋体" panose="02010600030101010101" pitchFamily="2" charset="-122"/>
              </a:rPr>
              <a:t>fruit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水果；</a:t>
            </a:r>
            <a:r>
              <a:rPr lang="en-US" altLang="zh-CN" b="1" dirty="0" smtClean="0">
                <a:solidFill>
                  <a:srgbClr val="FF0000"/>
                </a:solidFill>
                <a:latin typeface="Times New Roman" panose="02020603050405020304" pitchFamily="18" charset="0"/>
                <a:ea typeface="宋体" panose="02010600030101010101" pitchFamily="2" charset="-122"/>
              </a:rPr>
              <a:t>vegetable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蔬菜；</a:t>
            </a:r>
            <a:r>
              <a:rPr lang="en-US" altLang="zh-CN" b="1" dirty="0" smtClean="0">
                <a:solidFill>
                  <a:srgbClr val="FF0000"/>
                </a:solidFill>
                <a:latin typeface="Times New Roman" panose="02020603050405020304" pitchFamily="18" charset="0"/>
                <a:ea typeface="宋体" panose="02010600030101010101" pitchFamily="2" charset="-122"/>
              </a:rPr>
              <a:t>ball</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球；</a:t>
            </a:r>
            <a:r>
              <a:rPr lang="en-US" altLang="zh-CN" b="1" dirty="0" smtClean="0">
                <a:solidFill>
                  <a:srgbClr val="FF0000"/>
                </a:solidFill>
                <a:latin typeface="Times New Roman" panose="02020603050405020304" pitchFamily="18" charset="0"/>
                <a:ea typeface="宋体" panose="02010600030101010101" pitchFamily="2" charset="-122"/>
              </a:rPr>
              <a:t>book</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书。根据</a:t>
            </a:r>
            <a:r>
              <a:rPr lang="en-US" altLang="zh-CN" b="1" dirty="0" smtClean="0">
                <a:solidFill>
                  <a:srgbClr val="FF0000"/>
                </a:solidFill>
                <a:latin typeface="Times New Roman" panose="02020603050405020304" pitchFamily="18" charset="0"/>
                <a:ea typeface="宋体" panose="02010600030101010101" pitchFamily="2" charset="-122"/>
              </a:rPr>
              <a:t>“three pounds</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磅</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ea typeface="Times New Roman" panose="02020603050405020304" pitchFamily="18" charset="0"/>
              </a:rPr>
              <a:t> </a:t>
            </a:r>
            <a:r>
              <a:rPr lang="en-US" altLang="zh-CN" b="1" dirty="0" smtClean="0">
                <a:solidFill>
                  <a:srgbClr val="FF0000"/>
                </a:solidFill>
                <a:ea typeface="Times New Roman" panose="02020603050405020304" pitchFamily="18" charset="0"/>
              </a:rPr>
              <a:t>of tomatoes and four pounds of carrots</a:t>
            </a:r>
            <a:r>
              <a:rPr lang="en-US" altLang="zh-CN" b="1" dirty="0" smtClean="0">
                <a:solidFill>
                  <a:srgbClr val="FF0000"/>
                </a:solidFill>
                <a:latin typeface="Times New Roman" panose="02020603050405020304" pitchFamily="18" charset="0"/>
                <a:ea typeface="宋体" panose="02010600030101010101" pitchFamily="2" charset="-122"/>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可知，妈妈想买一些蔬菜。故选</a:t>
            </a:r>
            <a:r>
              <a:rPr lang="en-US" altLang="zh-CN" b="1" dirty="0" smtClean="0">
                <a:solidFill>
                  <a:srgbClr val="FF0000"/>
                </a:solidFill>
                <a:latin typeface="Times New Roman" panose="02020603050405020304" pitchFamily="18" charset="0"/>
                <a:ea typeface="宋体" panose="02010600030101010101" pitchFamily="2" charset="-122"/>
              </a:rPr>
              <a:t>B</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p:cNvSpPr txBox="1">
            <a:spLocks noChangeArrowheads="1"/>
          </p:cNvSpPr>
          <p:nvPr/>
        </p:nvSpPr>
        <p:spPr bwMode="auto">
          <a:xfrm>
            <a:off x="5663158" y="2420888"/>
            <a:ext cx="59531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4400" i="0" u="none" strike="noStrike" cap="none" normalizeH="0" baseline="0" dirty="0" smtClean="0">
                <a:ln>
                  <a:noFill/>
                </a:ln>
                <a:solidFill>
                  <a:srgbClr val="FF0000"/>
                </a:solidFill>
                <a:effectLst/>
                <a:latin typeface="宋体" panose="02010600030101010101" pitchFamily="2" charset="-122"/>
              </a:rPr>
              <a:t>√</a:t>
            </a:r>
            <a:endParaRPr kumimoji="0" lang="zh-CN" altLang="zh-CN" sz="1800" i="0" u="none" strike="noStrike" cap="none" normalizeH="0" baseline="0" dirty="0" smtClean="0">
              <a:ln>
                <a:noFill/>
              </a:ln>
              <a:solidFill>
                <a:schemeClr val="tx1"/>
              </a:solidFill>
              <a:effectLst/>
              <a:latin typeface="Arial" panose="020B0604020202020204" pitchFamily="34" charset="0"/>
            </a:endParaRPr>
          </a:p>
        </p:txBody>
      </p:sp>
      <p:sp>
        <p:nvSpPr>
          <p:cNvPr id="3" name="内容占位符 2"/>
          <p:cNvSpPr>
            <a:spLocks noGrp="1"/>
          </p:cNvSpPr>
          <p:nvPr>
            <p:ph idx="1"/>
          </p:nvPr>
        </p:nvSpPr>
        <p:spPr>
          <a:xfrm>
            <a:off x="360854" y="746120"/>
            <a:ext cx="11485848" cy="2308324"/>
          </a:xfrm>
        </p:spPr>
        <p:txBody>
          <a:bodyPr/>
          <a:lstStyle/>
          <a:p>
            <a:pPr indent="609600" hangingPunct="0">
              <a:spcAft>
                <a:spcPts val="0"/>
              </a:spcAft>
              <a:tabLst>
                <a:tab pos="558101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a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rest,Amy</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want to buy some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dinner</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about going to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Green’s food store with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Mum says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58101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“OK,” Amy says</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970530" algn="l"/>
                <a:tab pos="5490845" algn="l"/>
                <a:tab pos="8191500" algn="l"/>
              </a:tabLs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them</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6"/>
          <p:cNvSpPr txBox="1"/>
          <p:nvPr/>
        </p:nvSpPr>
        <p:spPr bwMode="auto">
          <a:xfrm>
            <a:off x="360854" y="296889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考查代词辨析。句意：和我一起去格林先生的食品店怎么样？</a:t>
            </a:r>
            <a:r>
              <a:rPr lang="en-US" altLang="zh-CN" b="1" smtClean="0">
                <a:solidFill>
                  <a:srgbClr val="FF0000"/>
                </a:solidFill>
                <a:latin typeface="Times New Roman" panose="02020603050405020304" pitchFamily="18" charset="0"/>
                <a:ea typeface="宋体" panose="02010600030101010101" pitchFamily="2" charset="-122"/>
              </a:rPr>
              <a:t>us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我们；</a:t>
            </a:r>
            <a:r>
              <a:rPr lang="en-US" altLang="zh-CN" b="1" smtClean="0">
                <a:solidFill>
                  <a:srgbClr val="FF0000"/>
                </a:solidFill>
                <a:latin typeface="Times New Roman" panose="02020603050405020304" pitchFamily="18" charset="0"/>
                <a:ea typeface="宋体" panose="02010600030101010101" pitchFamily="2" charset="-122"/>
              </a:rPr>
              <a:t>her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她；</a:t>
            </a:r>
            <a:r>
              <a:rPr lang="en-US" altLang="zh-CN" b="1" smtClean="0">
                <a:solidFill>
                  <a:srgbClr val="FF0000"/>
                </a:solidFill>
                <a:latin typeface="Times New Roman" panose="02020603050405020304" pitchFamily="18" charset="0"/>
                <a:ea typeface="宋体" panose="02010600030101010101" pitchFamily="2" charset="-122"/>
              </a:rPr>
              <a:t>me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a:t>
            </a:r>
            <a:r>
              <a:rPr lang="en-US" altLang="zh-CN" b="1" smtClean="0">
                <a:solidFill>
                  <a:srgbClr val="FF0000"/>
                </a:solidFill>
                <a:latin typeface="Times New Roman" panose="02020603050405020304" pitchFamily="18" charset="0"/>
                <a:ea typeface="宋体" panose="02010600030101010101" pitchFamily="2" charset="-122"/>
              </a:rPr>
              <a:t>them</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他们。根据</a:t>
            </a:r>
            <a:r>
              <a:rPr lang="en-US" altLang="zh-CN" b="1" smtClean="0">
                <a:solidFill>
                  <a:srgbClr val="FF0000"/>
                </a:solidFill>
                <a:latin typeface="Times New Roman" panose="02020603050405020304" pitchFamily="18" charset="0"/>
                <a:ea typeface="宋体" panose="02010600030101010101" pitchFamily="2" charset="-122"/>
              </a:rPr>
              <a:t>“Mum says”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可知，是艾米妈妈说的话，是以第一人称的角度来说的。故选</a:t>
            </a:r>
            <a:r>
              <a:rPr lang="en-US" altLang="zh-CN" b="1" smtClean="0">
                <a:solidFill>
                  <a:srgbClr val="FF0000"/>
                </a:solidFill>
                <a:latin typeface="Times New Roman" panose="02020603050405020304" pitchFamily="18" charset="0"/>
                <a:ea typeface="宋体" panose="02010600030101010101" pitchFamily="2" charset="-122"/>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p:cNvSpPr txBox="1">
            <a:spLocks noChangeArrowheads="1"/>
          </p:cNvSpPr>
          <p:nvPr/>
        </p:nvSpPr>
        <p:spPr bwMode="auto">
          <a:xfrm>
            <a:off x="8370584" y="2412262"/>
            <a:ext cx="59531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4400" i="0" u="none" strike="noStrike" cap="none" normalizeH="0" baseline="0" dirty="0" smtClean="0">
                <a:ln>
                  <a:noFill/>
                </a:ln>
                <a:solidFill>
                  <a:srgbClr val="FF0000"/>
                </a:solidFill>
                <a:effectLst/>
                <a:latin typeface="宋体" panose="02010600030101010101" pitchFamily="2" charset="-122"/>
              </a:rPr>
              <a:t>√</a:t>
            </a:r>
            <a:endParaRPr kumimoji="0" lang="zh-CN" altLang="zh-CN" sz="1800" i="0" u="none" strike="noStrike" cap="none" normalizeH="0" baseline="0" dirty="0" smtClean="0">
              <a:ln>
                <a:noFill/>
              </a:ln>
              <a:solidFill>
                <a:schemeClr val="tx1"/>
              </a:solidFill>
              <a:effectLst/>
              <a:latin typeface="Arial" panose="020B0604020202020204" pitchFamily="34" charset="0"/>
            </a:endParaRPr>
          </a:p>
        </p:txBody>
      </p:sp>
      <p:sp>
        <p:nvSpPr>
          <p:cNvPr id="3" name="内容占位符 2"/>
          <p:cNvSpPr>
            <a:spLocks noGrp="1"/>
          </p:cNvSpPr>
          <p:nvPr>
            <p:ph idx="1"/>
          </p:nvPr>
        </p:nvSpPr>
        <p:spPr>
          <a:xfrm>
            <a:off x="360854" y="746120"/>
            <a:ext cx="11485848" cy="2308324"/>
          </a:xfrm>
        </p:spPr>
        <p:txBody>
          <a:bodyPr/>
          <a:lstStyle/>
          <a:p>
            <a:pPr indent="609600" hangingPunct="0">
              <a:spcAft>
                <a:spcPts val="0"/>
              </a:spcAft>
              <a:tabLst>
                <a:tab pos="558101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the food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store,Mum</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says,“</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Amy,we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three pounds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磅</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tomatoes and four pounds of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carrots</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58101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“Sure,” Amy says and goes to take them</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970530" algn="l"/>
                <a:tab pos="5490845" algn="l"/>
                <a:tab pos="8191500"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lose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need</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7"/>
          <p:cNvSpPr txBox="1"/>
          <p:nvPr/>
        </p:nvSpPr>
        <p:spPr bwMode="auto">
          <a:xfrm>
            <a:off x="360854" y="296889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a:t>
            </a:r>
            <a:r>
              <a:rPr lang="en-US" altLang="zh-CN" b="1" dirty="0" smtClean="0">
                <a:solidFill>
                  <a:srgbClr val="FF0000"/>
                </a:solidFill>
                <a:latin typeface="+mj-ea"/>
                <a:ea typeface="+mj-ea"/>
                <a:cs typeface="Times New Roman" panose="02020603050405020304" pitchFamily="18" charset="0"/>
              </a:rPr>
              <a:t>“</a:t>
            </a:r>
            <a:r>
              <a:rPr lang="zh-CN" altLang="zh-CN" b="1" dirty="0" smtClean="0">
                <a:solidFill>
                  <a:srgbClr val="FF0000"/>
                </a:solidFill>
                <a:latin typeface="+mj-ea"/>
                <a:ea typeface="+mj-ea"/>
                <a:cs typeface="Times New Roman" panose="02020603050405020304" pitchFamily="18" charset="0"/>
              </a:rPr>
              <a:t>艾</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米，我们需要三磅西红柿和四磅胡萝卜。</a:t>
            </a:r>
            <a:r>
              <a:rPr lang="en-US" altLang="zh-CN" b="1" dirty="0" smtClean="0">
                <a:solidFill>
                  <a:srgbClr val="FF0000"/>
                </a:solidFill>
                <a:latin typeface="+mj-ea"/>
                <a:ea typeface="+mj-ea"/>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lose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失去；</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have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see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看到；</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need</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需要。根据</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 want to buy some </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for dinner</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可知，该处表达的是</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需要</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p:cNvSpPr txBox="1">
            <a:spLocks noChangeArrowheads="1"/>
          </p:cNvSpPr>
          <p:nvPr/>
        </p:nvSpPr>
        <p:spPr bwMode="auto">
          <a:xfrm>
            <a:off x="478582" y="2447600"/>
            <a:ext cx="59531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4400" i="0" u="none" strike="noStrike" cap="none" normalizeH="0" baseline="0" dirty="0" smtClean="0">
                <a:ln>
                  <a:noFill/>
                </a:ln>
                <a:solidFill>
                  <a:srgbClr val="FF0000"/>
                </a:solidFill>
                <a:effectLst/>
                <a:latin typeface="宋体" panose="02010600030101010101" pitchFamily="2" charset="-122"/>
              </a:rPr>
              <a:t>√</a:t>
            </a:r>
            <a:endParaRPr kumimoji="0" lang="zh-CN" altLang="zh-CN" sz="1800" i="0" u="none" strike="noStrike" cap="none" normalizeH="0" baseline="0" dirty="0" smtClean="0">
              <a:ln>
                <a:noFill/>
              </a:ln>
              <a:solidFill>
                <a:schemeClr val="tx1"/>
              </a:solidFill>
              <a:effectLst/>
              <a:latin typeface="Arial" panose="020B0604020202020204" pitchFamily="34" charset="0"/>
            </a:endParaRPr>
          </a:p>
        </p:txBody>
      </p:sp>
      <p:sp>
        <p:nvSpPr>
          <p:cNvPr id="3" name="内容占位符 2"/>
          <p:cNvSpPr>
            <a:spLocks noGrp="1"/>
          </p:cNvSpPr>
          <p:nvPr>
            <p:ph idx="1"/>
          </p:nvPr>
        </p:nvSpPr>
        <p:spPr>
          <a:xfrm>
            <a:off x="360854" y="746120"/>
            <a:ext cx="11485848" cy="2308324"/>
          </a:xfrm>
        </p:spPr>
        <p:txBody>
          <a:bodyPr/>
          <a:lstStyle/>
          <a:p>
            <a:pPr indent="609600" hangingPunct="0">
              <a:spcAft>
                <a:spcPts val="0"/>
              </a:spcAft>
              <a:tabLst>
                <a:tab pos="558101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the food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store,Mum</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says,“</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Amy,we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three pounds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磅</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tomatoes and four pounds of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carrots</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58101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“Sure,” Amy says and goes to take them</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970530" algn="l"/>
                <a:tab pos="5490845" algn="l"/>
                <a:tab pos="8191500" algn="l"/>
              </a:tabLs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8"/>
          <p:cNvSpPr txBox="1"/>
          <p:nvPr/>
        </p:nvSpPr>
        <p:spPr bwMode="auto">
          <a:xfrm>
            <a:off x="360854" y="301883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a:t>
            </a:r>
            <a:r>
              <a:rPr lang="en-US" altLang="zh-CN" b="1" dirty="0" smtClean="0">
                <a:solidFill>
                  <a:srgbClr val="FF0000"/>
                </a:solidFill>
                <a:latin typeface="+mn-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你能拿到它们吗？</a:t>
            </a:r>
            <a:r>
              <a:rPr lang="en-US" altLang="zh-CN" b="1" dirty="0" smtClean="0">
                <a:solidFill>
                  <a:srgbClr val="FF0000"/>
                </a:solidFill>
                <a:latin typeface="+mn-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dirty="0" smtClean="0">
                <a:solidFill>
                  <a:srgbClr val="FF0000"/>
                </a:solidFill>
                <a:latin typeface="Times New Roman" panose="02020603050405020304" pitchFamily="18" charset="0"/>
                <a:ea typeface="宋体" panose="02010600030101010101" pitchFamily="2" charset="-122"/>
              </a:rPr>
              <a:t>“Amy says and goes to take them</a:t>
            </a:r>
            <a:r>
              <a:rPr lang="en-US" altLang="zh-CN" b="1" dirty="0" smtClean="0">
                <a:solidFill>
                  <a:srgbClr val="FF0000"/>
                </a:solidFill>
                <a:latin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可知，该处表达的是</a:t>
            </a:r>
            <a:r>
              <a:rPr lang="en-US" altLang="zh-CN" b="1" dirty="0" smtClean="0">
                <a:solidFill>
                  <a:srgbClr val="FF0000"/>
                </a:solidFill>
                <a:latin typeface="+mn-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拿到</a:t>
            </a:r>
            <a:r>
              <a:rPr lang="en-US" altLang="zh-CN" b="1" dirty="0" smtClean="0">
                <a:solidFill>
                  <a:srgbClr val="FF0000"/>
                </a:solidFill>
                <a:latin typeface="+mn-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dirty="0" smtClean="0">
                <a:solidFill>
                  <a:srgbClr val="FF0000"/>
                </a:solidFill>
                <a:latin typeface="Times New Roman" panose="02020603050405020304" pitchFamily="18" charset="0"/>
                <a:ea typeface="宋体" panose="02010600030101010101" pitchFamily="2" charset="-122"/>
              </a:rPr>
              <a:t>A</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4197</Words>
  <Application>WPS 演示</Application>
  <PresentationFormat>自定义</PresentationFormat>
  <Paragraphs>120</Paragraphs>
  <Slides>15</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15</vt:i4>
      </vt:variant>
    </vt:vector>
  </HeadingPairs>
  <TitlesOfParts>
    <vt:vector size="25" baseType="lpstr">
      <vt:lpstr>Arial</vt:lpstr>
      <vt:lpstr>宋体</vt:lpstr>
      <vt:lpstr>Wingdings</vt:lpstr>
      <vt:lpstr>Times New Roman</vt:lpstr>
      <vt:lpstr>楷体</vt:lpstr>
      <vt:lpstr>微软雅黑</vt:lpstr>
      <vt:lpstr>Arial Unicode MS</vt:lpstr>
      <vt:lpstr>Calibri</vt:lpstr>
      <vt:lpstr>黑体</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PPT课件制作</cp:lastModifiedBy>
  <cp:revision>468</cp:revision>
  <dcterms:created xsi:type="dcterms:W3CDTF">2020-11-06T05:24:00Z</dcterms:created>
  <dcterms:modified xsi:type="dcterms:W3CDTF">2025-09-16T02:46:32Z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42BACD70597F42BF99988A6A9C4EAA77_12</vt:lpwstr>
  </property>
</Properties>
</file>